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72" r:id="rId3"/>
    <p:sldId id="258" r:id="rId4"/>
    <p:sldId id="262" r:id="rId5"/>
    <p:sldId id="281" r:id="rId6"/>
    <p:sldId id="273" r:id="rId7"/>
    <p:sldId id="282" r:id="rId8"/>
    <p:sldId id="260" r:id="rId9"/>
    <p:sldId id="28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8A7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041"/>
    <p:restoredTop sz="94595"/>
  </p:normalViewPr>
  <p:slideViewPr>
    <p:cSldViewPr snapToGrid="0" snapToObjects="1">
      <p:cViewPr>
        <p:scale>
          <a:sx n="92" d="100"/>
          <a:sy n="92" d="100"/>
        </p:scale>
        <p:origin x="66" y="17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B4963B-F907-E14B-B258-B44A3744A162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EBA899-1144-0249-8AB4-D320277D1C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422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EBA899-1144-0249-8AB4-D320277D1C5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9185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EBA899-1144-0249-8AB4-D320277D1C5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6760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4/23/2018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jashley@nice-challenge.com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nice-challenge.com/" TargetMode="External"/><Relationship Id="rId5" Type="http://schemas.openxmlformats.org/officeDocument/2006/relationships/hyperlink" Target="mailto:tcoulson@csusb.edu" TargetMode="External"/><Relationship Id="rId4" Type="http://schemas.openxmlformats.org/officeDocument/2006/relationships/hyperlink" Target="mailto:vnestler@csusb.ed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347" b="22403"/>
          <a:stretch/>
        </p:blipFill>
        <p:spPr>
          <a:xfrm>
            <a:off x="20" y="-5309"/>
            <a:ext cx="12191980" cy="6857990"/>
          </a:xfrm>
          <a:prstGeom prst="rect">
            <a:avLst/>
          </a:prstGeom>
        </p:spPr>
      </p:pic>
      <p:grpSp>
        <p:nvGrpSpPr>
          <p:cNvPr id="10" name="Group 9"/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11" name="Freeform 6"/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2" name="Freeform 7"/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3" name="Freeform 9"/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4" name="Freeform 10"/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5" name="Freeform 11"/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6" name="Freeform 12"/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196752"/>
            <a:ext cx="8574622" cy="2523068"/>
          </a:xfrm>
        </p:spPr>
        <p:txBody>
          <a:bodyPr>
            <a:normAutofit/>
          </a:bodyPr>
          <a:lstStyle/>
          <a:p>
            <a:r>
              <a:rPr lang="en-US" sz="5400" dirty="0"/>
              <a:t>NICE Challenge Project</a:t>
            </a:r>
            <a:br>
              <a:rPr lang="en-US" dirty="0"/>
            </a:br>
            <a:r>
              <a:rPr lang="en-US" sz="3200" dirty="0"/>
              <a:t>The Workforce Experience Before the Workforce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Dr. Vincent </a:t>
            </a:r>
            <a:r>
              <a:rPr lang="en-US" dirty="0" err="1"/>
              <a:t>Nestler</a:t>
            </a:r>
            <a:r>
              <a:rPr lang="en-US" dirty="0"/>
              <a:t>, Dr. Tony Coulson, &amp; James Ashley</a:t>
            </a:r>
          </a:p>
          <a:p>
            <a:r>
              <a:rPr lang="en-US" dirty="0"/>
              <a:t>NICE Challenge Project @ CSUSB</a:t>
            </a:r>
          </a:p>
        </p:txBody>
      </p:sp>
    </p:spTree>
    <p:extLst>
      <p:ext uri="{BB962C8B-B14F-4D97-AF65-F5344CB8AC3E}">
        <p14:creationId xmlns:p14="http://schemas.microsoft.com/office/powerpoint/2010/main" val="41350047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0692" y="546100"/>
            <a:ext cx="9982200" cy="576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17195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2" name="Group 11"/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13" name="Freeform 6"/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4" name="Freeform 7"/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5" name="Freeform 8"/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6" name="Freeform 9"/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7" name="Freeform 10"/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8" name="Freeform 11"/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043" y="685801"/>
            <a:ext cx="3096384" cy="5105400"/>
          </a:xfrm>
        </p:spPr>
        <p:txBody>
          <a:bodyPr>
            <a:normAutofit/>
          </a:bodyPr>
          <a:lstStyle/>
          <a:p>
            <a:r>
              <a:rPr lang="en-US" sz="3800" b="1" i="1" dirty="0">
                <a:solidFill>
                  <a:srgbClr val="FFFFFF"/>
                </a:solidFill>
              </a:rPr>
              <a:t>Infrastructure Upgrade</a:t>
            </a:r>
            <a:br>
              <a:rPr lang="en-US" sz="3800" b="1" i="1" dirty="0">
                <a:solidFill>
                  <a:srgbClr val="FFFFFF"/>
                </a:solidFill>
              </a:rPr>
            </a:br>
            <a:r>
              <a:rPr lang="en-US" sz="3800" b="1" i="1" dirty="0">
                <a:solidFill>
                  <a:srgbClr val="FFFFFF"/>
                </a:solidFill>
              </a:rPr>
              <a:t>-----------</a:t>
            </a:r>
            <a:br>
              <a:rPr lang="en-US" sz="3800" b="1" i="1" dirty="0">
                <a:solidFill>
                  <a:srgbClr val="FFFFFF"/>
                </a:solidFill>
              </a:rPr>
            </a:br>
            <a:r>
              <a:rPr lang="en-US" sz="3800" b="1" i="1" dirty="0">
                <a:solidFill>
                  <a:srgbClr val="FFFFFF"/>
                </a:solidFill>
              </a:rPr>
              <a:t>Protect and Defend</a:t>
            </a:r>
          </a:p>
        </p:txBody>
      </p:sp>
      <p:pic>
        <p:nvPicPr>
          <p:cNvPr id="32" name="Content Placeholder 31">
            <a:extLst>
              <a:ext uri="{FF2B5EF4-FFF2-40B4-BE49-F238E27FC236}">
                <a16:creationId xmlns:a16="http://schemas.microsoft.com/office/drawing/2014/main" id="{C1F9FD8A-B664-48FF-9F55-0D246F55A91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012892" y="287375"/>
            <a:ext cx="4910258" cy="2821222"/>
          </a:xfrm>
        </p:spPr>
      </p:pic>
      <p:sp>
        <p:nvSpPr>
          <p:cNvPr id="35" name="TextBox 34">
            <a:extLst>
              <a:ext uri="{FF2B5EF4-FFF2-40B4-BE49-F238E27FC236}">
                <a16:creationId xmlns:a16="http://schemas.microsoft.com/office/drawing/2014/main" id="{C3DA4B62-492B-4C3D-85D0-A1F07BD573C1}"/>
              </a:ext>
            </a:extLst>
          </p:cNvPr>
          <p:cNvSpPr txBox="1"/>
          <p:nvPr/>
        </p:nvSpPr>
        <p:spPr>
          <a:xfrm>
            <a:off x="6022357" y="3556591"/>
            <a:ext cx="508866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15 New Challenges - All from Protect &amp; Defend</a:t>
            </a:r>
          </a:p>
          <a:p>
            <a:endParaRPr lang="en-US" sz="2000" dirty="0"/>
          </a:p>
          <a:p>
            <a:r>
              <a:rPr lang="en-US" sz="2000" dirty="0"/>
              <a:t>Some Examples…</a:t>
            </a:r>
          </a:p>
          <a:p>
            <a:r>
              <a:rPr lang="en-US" sz="2000" dirty="0"/>
              <a:t>Malware Aftermath Cleanup</a:t>
            </a:r>
          </a:p>
          <a:p>
            <a:r>
              <a:rPr lang="en-US" sz="2000" dirty="0"/>
              <a:t>Configuration Management Gone Awry</a:t>
            </a:r>
          </a:p>
          <a:p>
            <a:r>
              <a:rPr lang="en-US" sz="2000" dirty="0"/>
              <a:t>Sniffing Out Suspicious Activity</a:t>
            </a:r>
          </a:p>
          <a:p>
            <a:endParaRPr lang="en-US" sz="2000" dirty="0"/>
          </a:p>
          <a:p>
            <a:r>
              <a:rPr lang="en-US" sz="2000" dirty="0"/>
              <a:t>A completely new environment all for P&amp;D!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16856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1B42DB4-90FD-4BFE-A4D3-AAFFA26442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3080" y="0"/>
            <a:ext cx="793286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8568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2" name="Group 11"/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13" name="Freeform 6"/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4" name="Freeform 7"/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5" name="Freeform 8"/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6" name="Freeform 9"/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7" name="Freeform 10"/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8" name="Freeform 11"/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043" y="685801"/>
            <a:ext cx="3096384" cy="5105400"/>
          </a:xfrm>
        </p:spPr>
        <p:txBody>
          <a:bodyPr>
            <a:normAutofit/>
          </a:bodyPr>
          <a:lstStyle/>
          <a:p>
            <a:r>
              <a:rPr lang="en-US" sz="3800" b="1" i="1" dirty="0">
                <a:solidFill>
                  <a:srgbClr val="FFFFFF"/>
                </a:solidFill>
              </a:rPr>
              <a:t>Who and what is all that content and hardware for?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3DA4B62-492B-4C3D-85D0-A1F07BD573C1}"/>
              </a:ext>
            </a:extLst>
          </p:cNvPr>
          <p:cNvSpPr txBox="1"/>
          <p:nvPr/>
        </p:nvSpPr>
        <p:spPr>
          <a:xfrm>
            <a:off x="5387359" y="255182"/>
            <a:ext cx="6053274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For…</a:t>
            </a:r>
          </a:p>
          <a:p>
            <a:pPr algn="ctr"/>
            <a:r>
              <a:rPr lang="en-US" sz="2800" dirty="0"/>
              <a:t>200+ Universities/Community Colleges</a:t>
            </a:r>
          </a:p>
          <a:p>
            <a:pPr algn="ctr"/>
            <a:r>
              <a:rPr lang="en-US" sz="2800" dirty="0"/>
              <a:t>300+ Curators (Professors/EDU Staff)</a:t>
            </a:r>
          </a:p>
          <a:p>
            <a:pPr algn="ctr"/>
            <a:endParaRPr lang="en-US" sz="2800" dirty="0"/>
          </a:p>
          <a:p>
            <a:pPr algn="ctr"/>
            <a:r>
              <a:rPr lang="en-US" sz="2800" dirty="0"/>
              <a:t>To Deploy…</a:t>
            </a:r>
          </a:p>
          <a:p>
            <a:pPr algn="ctr"/>
            <a:r>
              <a:rPr lang="en-US" sz="2800" dirty="0"/>
              <a:t>80+ Unique Challenges</a:t>
            </a:r>
          </a:p>
          <a:p>
            <a:pPr algn="ctr"/>
            <a:endParaRPr lang="en-US" sz="2800" dirty="0"/>
          </a:p>
          <a:p>
            <a:pPr algn="ctr"/>
            <a:r>
              <a:rPr lang="en-US" sz="2800" dirty="0"/>
              <a:t>From and Mapped Against…</a:t>
            </a:r>
          </a:p>
          <a:p>
            <a:pPr algn="ctr"/>
            <a:r>
              <a:rPr lang="en-US" sz="2800" dirty="0"/>
              <a:t>Operate &amp; Maintain, Protect &amp; Defend, Investigate, and the CAE KUs</a:t>
            </a:r>
          </a:p>
          <a:p>
            <a:pPr algn="ctr"/>
            <a:endParaRPr lang="en-US" sz="2800" dirty="0"/>
          </a:p>
          <a:p>
            <a:pPr algn="ctr"/>
            <a:r>
              <a:rPr lang="en-US" sz="2800" dirty="0"/>
              <a:t>Used As…</a:t>
            </a:r>
          </a:p>
          <a:p>
            <a:pPr algn="ctr"/>
            <a:r>
              <a:rPr lang="en-US" sz="2800" dirty="0"/>
              <a:t>Assessments, Course Work, CCDC &amp; NCL Preparation, Capstones, </a:t>
            </a:r>
            <a:r>
              <a:rPr lang="en-US" sz="2800" dirty="0" err="1"/>
              <a:t>Etc</a:t>
            </a:r>
            <a:endParaRPr lang="en-US" sz="2800" dirty="0"/>
          </a:p>
          <a:p>
            <a:pPr algn="ctr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247374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blipFill rotWithShape="1">
            <a:blip r:embed="rId2">
              <a:duotone>
                <a:schemeClr val="bg2">
                  <a:shade val="76000"/>
                  <a:satMod val="180000"/>
                </a:schemeClr>
                <a:schemeClr val="bg2">
                  <a:tint val="80000"/>
                  <a:satMod val="120000"/>
                  <a:lumMod val="180000"/>
                </a:schemeClr>
              </a:duotone>
            </a:blip>
            <a:stretch/>
          </a:blipFill>
          <a:ln>
            <a:noFill/>
          </a:ln>
          <a:effectLst/>
        </p:spPr>
      </p:sp>
      <p:grpSp>
        <p:nvGrpSpPr>
          <p:cNvPr id="13" name="Group 12"/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14" name="Freeform 6"/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9"/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7" name="Freeform 10"/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8" name="Freeform 11"/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9" name="Freeform 12"/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grpSp>
        <p:nvGrpSpPr>
          <p:cNvPr id="21" name="Group 20"/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959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644" r="3132" b="9089"/>
          <a:stretch/>
        </p:blipFill>
        <p:spPr>
          <a:xfrm>
            <a:off x="20" y="10"/>
            <a:ext cx="5448280" cy="6857990"/>
          </a:xfrm>
          <a:custGeom>
            <a:avLst/>
            <a:gdLst>
              <a:gd name="connsiteX0" fmla="*/ 0 w 5435600"/>
              <a:gd name="connsiteY0" fmla="*/ 0 h 6858000"/>
              <a:gd name="connsiteX1" fmla="*/ 5435600 w 5435600"/>
              <a:gd name="connsiteY1" fmla="*/ 0 h 6858000"/>
              <a:gd name="connsiteX2" fmla="*/ 5435600 w 5435600"/>
              <a:gd name="connsiteY2" fmla="*/ 6858000 h 6858000"/>
              <a:gd name="connsiteX3" fmla="*/ 0 w 5435600"/>
              <a:gd name="connsiteY3" fmla="*/ 6858000 h 6858000"/>
              <a:gd name="connsiteX4" fmla="*/ 0 w 5435600"/>
              <a:gd name="connsiteY4" fmla="*/ 0 h 6858000"/>
              <a:gd name="connsiteX0" fmla="*/ 0 w 5435600"/>
              <a:gd name="connsiteY0" fmla="*/ 0 h 6858000"/>
              <a:gd name="connsiteX1" fmla="*/ 3513666 w 5435600"/>
              <a:gd name="connsiteY1" fmla="*/ 0 h 6858000"/>
              <a:gd name="connsiteX2" fmla="*/ 5435600 w 5435600"/>
              <a:gd name="connsiteY2" fmla="*/ 6858000 h 6858000"/>
              <a:gd name="connsiteX3" fmla="*/ 0 w 5435600"/>
              <a:gd name="connsiteY3" fmla="*/ 6858000 h 6858000"/>
              <a:gd name="connsiteX4" fmla="*/ 0 w 5435600"/>
              <a:gd name="connsiteY4" fmla="*/ 0 h 6858000"/>
              <a:gd name="connsiteX0" fmla="*/ 0 w 5435600"/>
              <a:gd name="connsiteY0" fmla="*/ 0 h 6858000"/>
              <a:gd name="connsiteX1" fmla="*/ 3513666 w 5435600"/>
              <a:gd name="connsiteY1" fmla="*/ 0 h 6858000"/>
              <a:gd name="connsiteX2" fmla="*/ 4199467 w 5435600"/>
              <a:gd name="connsiteY2" fmla="*/ 2455333 h 6858000"/>
              <a:gd name="connsiteX3" fmla="*/ 5435600 w 5435600"/>
              <a:gd name="connsiteY3" fmla="*/ 6858000 h 6858000"/>
              <a:gd name="connsiteX4" fmla="*/ 0 w 5435600"/>
              <a:gd name="connsiteY4" fmla="*/ 6858000 h 6858000"/>
              <a:gd name="connsiteX5" fmla="*/ 0 w 5435600"/>
              <a:gd name="connsiteY5" fmla="*/ 0 h 6858000"/>
              <a:gd name="connsiteX0" fmla="*/ 0 w 5435600"/>
              <a:gd name="connsiteY0" fmla="*/ 0 h 6858000"/>
              <a:gd name="connsiteX1" fmla="*/ 3513666 w 5435600"/>
              <a:gd name="connsiteY1" fmla="*/ 0 h 6858000"/>
              <a:gd name="connsiteX2" fmla="*/ 2861733 w 5435600"/>
              <a:gd name="connsiteY2" fmla="*/ 2548466 h 6858000"/>
              <a:gd name="connsiteX3" fmla="*/ 5435600 w 5435600"/>
              <a:gd name="connsiteY3" fmla="*/ 6858000 h 6858000"/>
              <a:gd name="connsiteX4" fmla="*/ 0 w 5435600"/>
              <a:gd name="connsiteY4" fmla="*/ 6858000 h 6858000"/>
              <a:gd name="connsiteX5" fmla="*/ 0 w 5435600"/>
              <a:gd name="connsiteY5" fmla="*/ 0 h 6858000"/>
              <a:gd name="connsiteX0" fmla="*/ 0 w 5448300"/>
              <a:gd name="connsiteY0" fmla="*/ 0 h 6858000"/>
              <a:gd name="connsiteX1" fmla="*/ 3513666 w 5448300"/>
              <a:gd name="connsiteY1" fmla="*/ 0 h 6858000"/>
              <a:gd name="connsiteX2" fmla="*/ 2861733 w 5448300"/>
              <a:gd name="connsiteY2" fmla="*/ 2548466 h 6858000"/>
              <a:gd name="connsiteX3" fmla="*/ 5448300 w 5448300"/>
              <a:gd name="connsiteY3" fmla="*/ 6853767 h 6858000"/>
              <a:gd name="connsiteX4" fmla="*/ 0 w 5448300"/>
              <a:gd name="connsiteY4" fmla="*/ 6858000 h 6858000"/>
              <a:gd name="connsiteX5" fmla="*/ 0 w 5448300"/>
              <a:gd name="connsiteY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448300" h="6858000">
                <a:moveTo>
                  <a:pt x="0" y="0"/>
                </a:moveTo>
                <a:lnTo>
                  <a:pt x="3513666" y="0"/>
                </a:lnTo>
                <a:lnTo>
                  <a:pt x="2861733" y="2548466"/>
                </a:lnTo>
                <a:lnTo>
                  <a:pt x="5448300" y="6853767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ln w="38100">
            <a:noFill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2588" y="812801"/>
            <a:ext cx="6524623" cy="2616199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7200" dirty="0"/>
              <a:t>          Live Demo</a:t>
            </a:r>
          </a:p>
        </p:txBody>
      </p:sp>
    </p:spTree>
    <p:extLst>
      <p:ext uri="{BB962C8B-B14F-4D97-AF65-F5344CB8AC3E}">
        <p14:creationId xmlns:p14="http://schemas.microsoft.com/office/powerpoint/2010/main" val="3864620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/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9900" y="342900"/>
            <a:ext cx="6159500" cy="6159500"/>
          </a:xfrm>
          <a:prstGeom prst="rect">
            <a:avLst/>
          </a:prstGeom>
        </p:spPr>
      </p:pic>
      <p:cxnSp>
        <p:nvCxnSpPr>
          <p:cNvPr id="10" name="Straight Connector 9">
            <a:extLst/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127197" y="1923563"/>
            <a:ext cx="0" cy="301752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609" y="764372"/>
            <a:ext cx="3173688" cy="5216013"/>
          </a:xfrm>
        </p:spPr>
        <p:txBody>
          <a:bodyPr>
            <a:normAutofit/>
          </a:bodyPr>
          <a:lstStyle/>
          <a:p>
            <a:r>
              <a:rPr lang="en-US" sz="4800" b="1" i="1" dirty="0"/>
              <a:t>What is coming?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0138" y="764372"/>
            <a:ext cx="7086600" cy="5216013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b="1" dirty="0"/>
              <a:t>Continued </a:t>
            </a:r>
            <a:r>
              <a:rPr lang="en-US" b="1" dirty="0" err="1"/>
              <a:t>WebPortal</a:t>
            </a:r>
            <a:r>
              <a:rPr lang="en-US" b="1" dirty="0"/>
              <a:t> UI Updates</a:t>
            </a:r>
            <a:br>
              <a:rPr lang="en-US" b="1" dirty="0"/>
            </a:br>
            <a:endParaRPr lang="en-US" b="1" dirty="0"/>
          </a:p>
          <a:p>
            <a:pPr marL="0" indent="0">
              <a:buNone/>
            </a:pPr>
            <a:r>
              <a:rPr lang="en-US" b="1" dirty="0"/>
              <a:t>More Protect &amp; Defend Challenges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Curator Comments on Submissions to Players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Deeper Data Layers for Challenge Submissions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LMS Integration</a:t>
            </a:r>
          </a:p>
        </p:txBody>
      </p:sp>
    </p:spTree>
    <p:extLst>
      <p:ext uri="{BB962C8B-B14F-4D97-AF65-F5344CB8AC3E}">
        <p14:creationId xmlns:p14="http://schemas.microsoft.com/office/powerpoint/2010/main" val="16696425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08F94D66-27EC-4CB8-8226-D7F41C161863}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16" name="Freeform 6">
              <a:extLst>
                <a:ext uri="{FF2B5EF4-FFF2-40B4-BE49-F238E27FC236}">
                  <a16:creationId xmlns:a16="http://schemas.microsoft.com/office/drawing/2014/main" id="{1A53964C-7D93-4C48-A4A6-C4C2C393C59D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7" name="Freeform 7">
              <a:extLst>
                <a:ext uri="{FF2B5EF4-FFF2-40B4-BE49-F238E27FC236}">
                  <a16:creationId xmlns:a16="http://schemas.microsoft.com/office/drawing/2014/main" id="{9C944EEC-539E-4389-8785-58E65D04E8DC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8" name="Freeform 9">
              <a:extLst>
                <a:ext uri="{FF2B5EF4-FFF2-40B4-BE49-F238E27FC236}">
                  <a16:creationId xmlns:a16="http://schemas.microsoft.com/office/drawing/2014/main" id="{7836EB7E-895C-4D68-B92E-312B371CBDBF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9" name="Freeform 10">
              <a:extLst>
                <a:ext uri="{FF2B5EF4-FFF2-40B4-BE49-F238E27FC236}">
                  <a16:creationId xmlns:a16="http://schemas.microsoft.com/office/drawing/2014/main" id="{0F29242B-8CE7-4636-B326-4BEE42EB6D6F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0" name="Freeform 11">
              <a:extLst>
                <a:ext uri="{FF2B5EF4-FFF2-40B4-BE49-F238E27FC236}">
                  <a16:creationId xmlns:a16="http://schemas.microsoft.com/office/drawing/2014/main" id="{4D0B8E9A-7727-4AD9-974E-8815F0B20EB4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1" name="Freeform 12">
              <a:extLst>
                <a:ext uri="{FF2B5EF4-FFF2-40B4-BE49-F238E27FC236}">
                  <a16:creationId xmlns:a16="http://schemas.microsoft.com/office/drawing/2014/main" id="{1CD6C65C-71BE-4549-926A-1C1135FD06DF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F64080D6-34DE-4277-97CC-2FB3812846D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502" b="22248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93093" y="1706527"/>
            <a:ext cx="8574622" cy="3337048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sz="6000" b="1" dirty="0"/>
              <a:t>How do you get access and get started?</a:t>
            </a:r>
            <a:br>
              <a:rPr lang="en-US" sz="6000" b="1" dirty="0"/>
            </a:br>
            <a:br>
              <a:rPr lang="en-US" sz="6000" b="1" dirty="0"/>
            </a:br>
            <a:r>
              <a:rPr lang="en-US" sz="6000" b="1" dirty="0"/>
              <a:t>nice-challenge.com </a:t>
            </a:r>
          </a:p>
        </p:txBody>
      </p:sp>
    </p:spTree>
    <p:extLst>
      <p:ext uri="{BB962C8B-B14F-4D97-AF65-F5344CB8AC3E}">
        <p14:creationId xmlns:p14="http://schemas.microsoft.com/office/powerpoint/2010/main" val="31611367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/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9900" y="342900"/>
            <a:ext cx="6159500" cy="6159500"/>
          </a:xfrm>
          <a:prstGeom prst="rect">
            <a:avLst/>
          </a:prstGeom>
        </p:spPr>
      </p:pic>
      <p:cxnSp>
        <p:nvCxnSpPr>
          <p:cNvPr id="10" name="Straight Connector 9">
            <a:extLst/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127197" y="1923563"/>
            <a:ext cx="0" cy="301752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609" y="764372"/>
            <a:ext cx="3173688" cy="5216013"/>
          </a:xfrm>
        </p:spPr>
        <p:txBody>
          <a:bodyPr>
            <a:normAutofit/>
          </a:bodyPr>
          <a:lstStyle/>
          <a:p>
            <a:r>
              <a:rPr lang="en-US" dirty="0"/>
              <a:t>Contact 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0138" y="764372"/>
            <a:ext cx="7086600" cy="5216013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dirty="0"/>
              <a:t>James Ashley III </a:t>
            </a:r>
            <a:r>
              <a:rPr lang="mr-IN" dirty="0"/>
              <a:t>–</a:t>
            </a:r>
            <a:r>
              <a:rPr lang="en-US" dirty="0"/>
              <a:t> </a:t>
            </a:r>
            <a:r>
              <a:rPr lang="en-US" dirty="0">
                <a:hlinkClick r:id="rId3"/>
              </a:rPr>
              <a:t>jashley@nice-challenge.com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Dr. Vincent </a:t>
            </a:r>
            <a:r>
              <a:rPr lang="en-US" dirty="0" err="1"/>
              <a:t>Nestler</a:t>
            </a:r>
            <a:r>
              <a:rPr lang="en-US" dirty="0"/>
              <a:t> </a:t>
            </a:r>
            <a:r>
              <a:rPr lang="mr-IN" dirty="0"/>
              <a:t>–</a:t>
            </a:r>
            <a:r>
              <a:rPr lang="en-US" dirty="0"/>
              <a:t> </a:t>
            </a:r>
            <a:r>
              <a:rPr lang="en-US" dirty="0">
                <a:hlinkClick r:id="rId4"/>
              </a:rPr>
              <a:t>vnestler@csusb.edu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Dr. Tony Coulson </a:t>
            </a:r>
            <a:r>
              <a:rPr lang="mr-IN" dirty="0"/>
              <a:t>–</a:t>
            </a:r>
            <a:r>
              <a:rPr lang="en-US" dirty="0"/>
              <a:t> </a:t>
            </a:r>
            <a:r>
              <a:rPr lang="en-US" dirty="0">
                <a:hlinkClick r:id="rId5"/>
              </a:rPr>
              <a:t>tcoulson@csusb.edu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NICE Challenge Project </a:t>
            </a:r>
            <a:r>
              <a:rPr lang="mr-IN" dirty="0"/>
              <a:t>–</a:t>
            </a:r>
            <a:r>
              <a:rPr lang="en-US" dirty="0"/>
              <a:t> </a:t>
            </a:r>
            <a:r>
              <a:rPr lang="en-US" dirty="0">
                <a:hlinkClick r:id="rId6"/>
              </a:rPr>
              <a:t>www.nice-challenge.com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06814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1683</TotalTime>
  <Words>188</Words>
  <Application>Microsoft Office PowerPoint</Application>
  <PresentationFormat>Widescreen</PresentationFormat>
  <Paragraphs>44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Century Gothic</vt:lpstr>
      <vt:lpstr>Corbel</vt:lpstr>
      <vt:lpstr>Mangal</vt:lpstr>
      <vt:lpstr>Parallax</vt:lpstr>
      <vt:lpstr>NICE Challenge Project The Workforce Experience Before the Workforce</vt:lpstr>
      <vt:lpstr>PowerPoint Presentation</vt:lpstr>
      <vt:lpstr>Infrastructure Upgrade ----------- Protect and Defend</vt:lpstr>
      <vt:lpstr>PowerPoint Presentation</vt:lpstr>
      <vt:lpstr>Who and what is all that content and hardware for?</vt:lpstr>
      <vt:lpstr>          Live Demo</vt:lpstr>
      <vt:lpstr>What is coming?</vt:lpstr>
      <vt:lpstr>How do you get access and get started?  nice-challenge.com </vt:lpstr>
      <vt:lpstr>Contact Us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Ashley</dc:creator>
  <cp:lastModifiedBy>James Ashley</cp:lastModifiedBy>
  <cp:revision>82</cp:revision>
  <dcterms:created xsi:type="dcterms:W3CDTF">2017-04-25T22:02:55Z</dcterms:created>
  <dcterms:modified xsi:type="dcterms:W3CDTF">2018-04-24T14:43:04Z</dcterms:modified>
</cp:coreProperties>
</file>