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image14.jpg" ContentType="image/jpeg"/>
  <Override PartName="/ppt/notesSlides/notesSlide2.xml" ContentType="application/vnd.openxmlformats-officedocument.presentationml.notesSlide+xml"/>
  <Override PartName="/ppt/media/image15.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2" r:id="rId5"/>
    <p:sldMasterId id="2147483657" r:id="rId6"/>
  </p:sldMasterIdLst>
  <p:notesMasterIdLst>
    <p:notesMasterId r:id="rId14"/>
  </p:notesMasterIdLst>
  <p:sldIdLst>
    <p:sldId id="258" r:id="rId7"/>
    <p:sldId id="268" r:id="rId8"/>
    <p:sldId id="267" r:id="rId9"/>
    <p:sldId id="261" r:id="rId10"/>
    <p:sldId id="262"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94610"/>
  </p:normalViewPr>
  <p:slideViewPr>
    <p:cSldViewPr snapToGrid="0" snapToObjects="1">
      <p:cViewPr varScale="1">
        <p:scale>
          <a:sx n="64" d="100"/>
          <a:sy n="64" d="100"/>
        </p:scale>
        <p:origin x="5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9A6C3B-6F22-404F-B51E-45BDE316BAB6}" type="datetimeFigureOut">
              <a:rPr lang="en-US" smtClean="0"/>
              <a:t>5/4/2018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C3299D-A4B8-43A5-8A1C-EA13805E8CBD}" type="slidenum">
              <a:rPr lang="en-US" smtClean="0"/>
              <a:t>‹#›</a:t>
            </a:fld>
            <a:endParaRPr lang="en-US" dirty="0"/>
          </a:p>
        </p:txBody>
      </p:sp>
    </p:spTree>
    <p:extLst>
      <p:ext uri="{BB962C8B-B14F-4D97-AF65-F5344CB8AC3E}">
        <p14:creationId xmlns:p14="http://schemas.microsoft.com/office/powerpoint/2010/main" val="358433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C3299D-A4B8-43A5-8A1C-EA13805E8CBD}" type="slidenum">
              <a:rPr lang="en-US" smtClean="0"/>
              <a:t>3</a:t>
            </a:fld>
            <a:endParaRPr lang="en-US" dirty="0"/>
          </a:p>
        </p:txBody>
      </p:sp>
    </p:spTree>
    <p:extLst>
      <p:ext uri="{BB962C8B-B14F-4D97-AF65-F5344CB8AC3E}">
        <p14:creationId xmlns:p14="http://schemas.microsoft.com/office/powerpoint/2010/main" val="3478127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NASA’s work has always strengthened our national security and the economy, and our ongoing research and testing of new aeronautics technologies is critical in these areas. It will help us lead the world in a global aviation economy with increasing benefits worldwide. IT is supporting NASA’s goal to improve air traffic management, make progress integrating unmanned systems into the airspace, and fund an experimental supersonic Xplane and increase hypersonic research. NASA's aeronautical innovators are leading a government-industry team to collect data that could make supersonic flight over land possible, dramatically reducing travel time in the United States or anywhere in the world. </a:t>
            </a:r>
            <a:endParaRPr lang="en-US" dirty="0" smtClean="0"/>
          </a:p>
          <a:p>
            <a:endParaRPr lang="en-US" dirty="0"/>
          </a:p>
        </p:txBody>
      </p:sp>
      <p:sp>
        <p:nvSpPr>
          <p:cNvPr id="4" name="Slide Number Placeholder 3"/>
          <p:cNvSpPr>
            <a:spLocks noGrp="1"/>
          </p:cNvSpPr>
          <p:nvPr>
            <p:ph type="sldNum" sz="quarter" idx="10"/>
          </p:nvPr>
        </p:nvSpPr>
        <p:spPr/>
        <p:txBody>
          <a:bodyPr/>
          <a:lstStyle/>
          <a:p>
            <a:fld id="{C9C3299D-A4B8-43A5-8A1C-EA13805E8CBD}" type="slidenum">
              <a:rPr lang="en-US" smtClean="0"/>
              <a:t>6</a:t>
            </a:fld>
            <a:endParaRPr lang="en-US" dirty="0"/>
          </a:p>
        </p:txBody>
      </p:sp>
    </p:spTree>
    <p:extLst>
      <p:ext uri="{BB962C8B-B14F-4D97-AF65-F5344CB8AC3E}">
        <p14:creationId xmlns:p14="http://schemas.microsoft.com/office/powerpoint/2010/main" val="120252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C4381DEF-C986-CE4B-BD65-565DDC3716EF}"/>
              </a:ext>
            </a:extLst>
          </p:cNvPr>
          <p:cNvSpPr txBox="1"/>
          <p:nvPr userDrawn="1"/>
        </p:nvSpPr>
        <p:spPr>
          <a:xfrm>
            <a:off x="16357600" y="-1346200"/>
            <a:ext cx="184731" cy="369332"/>
          </a:xfrm>
          <a:prstGeom prst="rect">
            <a:avLst/>
          </a:prstGeom>
          <a:blipFill>
            <a:blip r:embed="rId2"/>
            <a:stretch>
              <a:fillRect/>
            </a:stretch>
          </a:blipFill>
        </p:spPr>
        <p:txBody>
          <a:bodyPr wrap="none" rtlCol="0">
            <a:spAutoFit/>
          </a:bodyPr>
          <a:lstStyle/>
          <a:p>
            <a:endParaRPr lang="en-US" dirty="0"/>
          </a:p>
        </p:txBody>
      </p:sp>
      <p:sp>
        <p:nvSpPr>
          <p:cNvPr id="4" name="Title 3">
            <a:extLst>
              <a:ext uri="{FF2B5EF4-FFF2-40B4-BE49-F238E27FC236}">
                <a16:creationId xmlns="" xmlns:a16="http://schemas.microsoft.com/office/drawing/2014/main" id="{76FD028D-3391-6E4B-879D-CB0DA0C925E2}"/>
              </a:ext>
            </a:extLst>
          </p:cNvPr>
          <p:cNvSpPr>
            <a:spLocks noGrp="1"/>
          </p:cNvSpPr>
          <p:nvPr>
            <p:ph type="title"/>
          </p:nvPr>
        </p:nvSpPr>
        <p:spPr>
          <a:xfrm>
            <a:off x="2424953" y="1499316"/>
            <a:ext cx="9767047" cy="670143"/>
          </a:xfrm>
          <a:prstGeom prst="rect">
            <a:avLst/>
          </a:prstGeom>
        </p:spPr>
        <p:txBody>
          <a:bodyPr/>
          <a:lstStyle>
            <a:lvl1pPr algn="r">
              <a:defRPr b="1" i="0">
                <a:solidFill>
                  <a:schemeClr val="bg1"/>
                </a:solidFill>
                <a:latin typeface="Helvetica" pitchFamily="2" charset="0"/>
              </a:defRPr>
            </a:lvl1pPr>
          </a:lstStyle>
          <a:p>
            <a:r>
              <a:rPr lang="en-US" dirty="0"/>
              <a:t>Click to edit Master title style</a:t>
            </a:r>
          </a:p>
        </p:txBody>
      </p:sp>
      <p:sp>
        <p:nvSpPr>
          <p:cNvPr id="5" name="Text Placeholder 4">
            <a:extLst>
              <a:ext uri="{FF2B5EF4-FFF2-40B4-BE49-F238E27FC236}">
                <a16:creationId xmlns="" xmlns:a16="http://schemas.microsoft.com/office/drawing/2014/main" id="{45555EAB-616A-4F42-8FD1-F271EF3507B7}"/>
              </a:ext>
            </a:extLst>
          </p:cNvPr>
          <p:cNvSpPr>
            <a:spLocks noGrp="1"/>
          </p:cNvSpPr>
          <p:nvPr>
            <p:ph type="body" sz="quarter" idx="10"/>
          </p:nvPr>
        </p:nvSpPr>
        <p:spPr>
          <a:xfrm>
            <a:off x="2425700" y="2312988"/>
            <a:ext cx="9640888" cy="376237"/>
          </a:xfrm>
          <a:prstGeom prst="rect">
            <a:avLst/>
          </a:prstGeom>
        </p:spPr>
        <p:txBody>
          <a:bodyPr/>
          <a:lstStyle>
            <a:lvl1pPr marL="0" indent="0" algn="r">
              <a:buNone/>
              <a:defRPr b="1" i="0">
                <a:solidFill>
                  <a:schemeClr val="bg1"/>
                </a:solidFill>
                <a:latin typeface="Helvetica" pitchFamily="2" charset="0"/>
              </a:defRPr>
            </a:lvl1pPr>
            <a:lvl2pPr marL="457200" indent="0" algn="r">
              <a:buNone/>
              <a:defRPr b="1" i="0">
                <a:solidFill>
                  <a:schemeClr val="bg1"/>
                </a:solidFill>
                <a:latin typeface="Helvetica" pitchFamily="2" charset="0"/>
              </a:defRPr>
            </a:lvl2pPr>
            <a:lvl3pPr marL="914400" indent="0" algn="r">
              <a:buNone/>
              <a:defRPr b="1" i="0">
                <a:solidFill>
                  <a:schemeClr val="bg1"/>
                </a:solidFill>
                <a:latin typeface="Helvetica" pitchFamily="2" charset="0"/>
              </a:defRPr>
            </a:lvl3pPr>
            <a:lvl4pPr marL="1371600" indent="0" algn="r">
              <a:buNone/>
              <a:defRPr b="1" i="0">
                <a:solidFill>
                  <a:schemeClr val="bg1"/>
                </a:solidFill>
                <a:latin typeface="Helvetica" pitchFamily="2" charset="0"/>
              </a:defRPr>
            </a:lvl4pPr>
            <a:lvl5pPr marL="1828800" indent="0" algn="r">
              <a:buNone/>
              <a:defRPr b="1" i="0">
                <a:solidFill>
                  <a:schemeClr val="bg1"/>
                </a:solidFill>
                <a:latin typeface="Helvetica" pitchFamily="2" charset="0"/>
              </a:defRPr>
            </a:lvl5pPr>
          </a:lstStyle>
          <a:p>
            <a:pPr lvl="0"/>
            <a:r>
              <a:rPr lang="en-US" dirty="0"/>
              <a:t>Edit Master text style</a:t>
            </a:r>
          </a:p>
        </p:txBody>
      </p:sp>
    </p:spTree>
    <p:extLst>
      <p:ext uri="{BB962C8B-B14F-4D97-AF65-F5344CB8AC3E}">
        <p14:creationId xmlns:p14="http://schemas.microsoft.com/office/powerpoint/2010/main" val="654976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5CB2EFA-81F3-45C8-A96A-1939F47EEA95}" type="datetime1">
              <a:rPr lang="en-US" smtClean="0">
                <a:solidFill>
                  <a:prstClr val="black"/>
                </a:solidFill>
              </a:rPr>
              <a:t>5/4/2018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EFB5EB-C89F-DF41-B31E-4E9BB28F9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1644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47CDF291-9E84-1646-8F25-96546288EB7B}"/>
              </a:ext>
            </a:extLst>
          </p:cNvPr>
          <p:cNvSpPr>
            <a:spLocks noGrp="1"/>
          </p:cNvSpPr>
          <p:nvPr>
            <p:ph type="title"/>
          </p:nvPr>
        </p:nvSpPr>
        <p:spPr>
          <a:xfrm>
            <a:off x="2294964" y="333904"/>
            <a:ext cx="9767047" cy="741861"/>
          </a:xfrm>
          <a:prstGeom prst="rect">
            <a:avLst/>
          </a:prstGeom>
        </p:spPr>
        <p:txBody>
          <a:bodyPr/>
          <a:lstStyle>
            <a:lvl1pPr>
              <a:defRPr b="1" i="0">
                <a:solidFill>
                  <a:schemeClr val="bg1"/>
                </a:solidFill>
                <a:latin typeface="Helvetica" pitchFamily="2" charset="0"/>
              </a:defRPr>
            </a:lvl1pPr>
          </a:lstStyle>
          <a:p>
            <a:r>
              <a:rPr lang="en-US" dirty="0"/>
              <a:t>Click to edit Master title style</a:t>
            </a:r>
          </a:p>
        </p:txBody>
      </p:sp>
      <p:sp>
        <p:nvSpPr>
          <p:cNvPr id="8" name="Content Placeholder 7">
            <a:extLst>
              <a:ext uri="{FF2B5EF4-FFF2-40B4-BE49-F238E27FC236}">
                <a16:creationId xmlns="" xmlns:a16="http://schemas.microsoft.com/office/drawing/2014/main" id="{101BAFC6-B385-E342-A952-15FBB6375C72}"/>
              </a:ext>
            </a:extLst>
          </p:cNvPr>
          <p:cNvSpPr>
            <a:spLocks noGrp="1"/>
          </p:cNvSpPr>
          <p:nvPr>
            <p:ph sz="quarter" idx="10"/>
          </p:nvPr>
        </p:nvSpPr>
        <p:spPr>
          <a:xfrm>
            <a:off x="358775" y="1487488"/>
            <a:ext cx="11474450" cy="5110162"/>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04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C4381DEF-C986-CE4B-BD65-565DDC3716EF}"/>
              </a:ext>
            </a:extLst>
          </p:cNvPr>
          <p:cNvSpPr txBox="1"/>
          <p:nvPr/>
        </p:nvSpPr>
        <p:spPr>
          <a:xfrm>
            <a:off x="16357600" y="-1346200"/>
            <a:ext cx="184731" cy="369332"/>
          </a:xfrm>
          <a:prstGeom prst="rect">
            <a:avLst/>
          </a:prstGeom>
          <a:blipFill>
            <a:blip r:embed="rId2"/>
            <a:stretch>
              <a:fillRect/>
            </a:stretch>
          </a:blip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val="92086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2321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EC4E0D0-475D-408F-91BA-505DF37F1799}" type="datetime1">
              <a:rPr lang="en-US" smtClean="0">
                <a:solidFill>
                  <a:prstClr val="black"/>
                </a:solidFill>
              </a:rPr>
              <a:t>5/4/2018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EFB5EB-C89F-DF41-B31E-4E9BB28F9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94393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AF7585-E3F4-4E88-A143-184696E84CA3}" type="datetime1">
              <a:rPr lang="en-US" smtClean="0">
                <a:solidFill>
                  <a:prstClr val="black"/>
                </a:solidFill>
              </a:rPr>
              <a:t>5/4/2018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EFB5EB-C89F-DF41-B31E-4E9BB28F9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4761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C4381DEF-C986-CE4B-BD65-565DDC3716EF}"/>
              </a:ext>
            </a:extLst>
          </p:cNvPr>
          <p:cNvSpPr txBox="1"/>
          <p:nvPr/>
        </p:nvSpPr>
        <p:spPr>
          <a:xfrm>
            <a:off x="16357600" y="-1346200"/>
            <a:ext cx="184731" cy="369332"/>
          </a:xfrm>
          <a:prstGeom prst="rect">
            <a:avLst/>
          </a:prstGeom>
          <a:blipFill>
            <a:blip r:embed="rId2"/>
            <a:stretch>
              <a:fillRect/>
            </a:stretch>
          </a:blip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val="437092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547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66E6186-1A8C-4833-96F5-5B5BC76CA7B2}" type="datetime1">
              <a:rPr lang="en-US" smtClean="0">
                <a:solidFill>
                  <a:prstClr val="black"/>
                </a:solidFill>
              </a:rPr>
              <a:t>5/4/2018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EFB5EB-C89F-DF41-B31E-4E9BB28F9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917284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79969"/>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66948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55827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evHF_mnIdj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pn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DB882C0B-53B2-D94E-927E-7B756C11007B}"/>
              </a:ext>
            </a:extLst>
          </p:cNvPr>
          <p:cNvSpPr>
            <a:spLocks noGrp="1"/>
          </p:cNvSpPr>
          <p:nvPr>
            <p:ph type="title"/>
          </p:nvPr>
        </p:nvSpPr>
        <p:spPr>
          <a:xfrm>
            <a:off x="62347" y="811094"/>
            <a:ext cx="7114308" cy="842887"/>
          </a:xfrm>
        </p:spPr>
        <p:txBody>
          <a:bodyPr/>
          <a:lstStyle/>
          <a:p>
            <a:pPr algn="l"/>
            <a:r>
              <a:rPr lang="en-US" sz="2800" dirty="0" smtClean="0"/>
              <a:t>National Cyber </a:t>
            </a:r>
            <a:r>
              <a:rPr lang="en-US" sz="2800" dirty="0" smtClean="0"/>
              <a:t>Summit</a:t>
            </a:r>
            <a:br>
              <a:rPr lang="en-US" sz="2800" dirty="0" smtClean="0"/>
            </a:br>
            <a:r>
              <a:rPr lang="en-US" sz="2800" dirty="0" smtClean="0"/>
              <a:t>Huntsville, AL</a:t>
            </a:r>
            <a:endParaRPr lang="en-US" sz="2800" dirty="0"/>
          </a:p>
        </p:txBody>
      </p:sp>
      <p:sp>
        <p:nvSpPr>
          <p:cNvPr id="4" name="Subtitle 2"/>
          <p:cNvSpPr txBox="1">
            <a:spLocks/>
          </p:cNvSpPr>
          <p:nvPr/>
        </p:nvSpPr>
        <p:spPr>
          <a:xfrm>
            <a:off x="372533" y="1653981"/>
            <a:ext cx="10295467" cy="109915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2000" dirty="0" smtClean="0">
                <a:solidFill>
                  <a:schemeClr val="bg1"/>
                </a:solidFill>
                <a:latin typeface="Helvetica" panose="020B0604020202020204" pitchFamily="34" charset="0"/>
                <a:cs typeface="Helvetica" panose="020B0604020202020204" pitchFamily="34" charset="0"/>
              </a:rPr>
              <a:t>Renee P. Wynn</a:t>
            </a:r>
          </a:p>
          <a:p>
            <a:pPr marL="0" indent="0">
              <a:buNone/>
            </a:pPr>
            <a:r>
              <a:rPr lang="en-US" altLang="en-US" sz="2000" dirty="0" smtClean="0">
                <a:solidFill>
                  <a:schemeClr val="bg1"/>
                </a:solidFill>
                <a:latin typeface="Helvetica" panose="020B0604020202020204" pitchFamily="34" charset="0"/>
                <a:cs typeface="Helvetica" panose="020B0604020202020204" pitchFamily="34" charset="0"/>
              </a:rPr>
              <a:t>NASA Chief Information Officer</a:t>
            </a:r>
          </a:p>
          <a:p>
            <a:pPr marL="0" indent="0">
              <a:buNone/>
            </a:pPr>
            <a:r>
              <a:rPr lang="en-US" altLang="en-US" sz="2000" smtClean="0">
                <a:solidFill>
                  <a:schemeClr val="bg1"/>
                </a:solidFill>
                <a:latin typeface="Helvetica" panose="020B0604020202020204" pitchFamily="34" charset="0"/>
                <a:cs typeface="Helvetica" panose="020B0604020202020204" pitchFamily="34" charset="0"/>
              </a:rPr>
              <a:t>June 6, 2018</a:t>
            </a:r>
            <a:endParaRPr lang="en-US" altLang="en-US" sz="20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77392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EC39B209-F477-DA4F-B0DB-727D9C661AF0}"/>
              </a:ext>
            </a:extLst>
          </p:cNvPr>
          <p:cNvSpPr>
            <a:spLocks noGrp="1"/>
          </p:cNvSpPr>
          <p:nvPr>
            <p:ph type="title"/>
          </p:nvPr>
        </p:nvSpPr>
        <p:spPr/>
        <p:txBody>
          <a:bodyPr/>
          <a:lstStyle/>
          <a:p>
            <a:r>
              <a:rPr lang="en-US" dirty="0" smtClean="0"/>
              <a:t>Our Founding Directive</a:t>
            </a:r>
            <a:endParaRPr lang="en-US" dirty="0"/>
          </a:p>
        </p:txBody>
      </p:sp>
      <p:sp>
        <p:nvSpPr>
          <p:cNvPr id="4" name="Content Placeholder 3">
            <a:extLst>
              <a:ext uri="{FF2B5EF4-FFF2-40B4-BE49-F238E27FC236}">
                <a16:creationId xmlns="" xmlns:a16="http://schemas.microsoft.com/office/drawing/2014/main" id="{4ECADB47-CC68-3B45-B1A7-562058BEED90}"/>
              </a:ext>
            </a:extLst>
          </p:cNvPr>
          <p:cNvSpPr>
            <a:spLocks noGrp="1"/>
          </p:cNvSpPr>
          <p:nvPr>
            <p:ph sz="quarter" idx="10"/>
          </p:nvPr>
        </p:nvSpPr>
        <p:spPr/>
        <p:txBody>
          <a:bodyPr/>
          <a:lstStyle/>
          <a:p>
            <a:r>
              <a:rPr lang="en-US" sz="3200" dirty="0">
                <a:latin typeface="Arial" panose="020B0604020202020204" pitchFamily="34" charset="0"/>
                <a:cs typeface="Arial" panose="020B0604020202020204" pitchFamily="34" charset="0"/>
              </a:rPr>
              <a:t>51 U.S.C. 20112(a)(3) </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includes as one of the functions of the administration “</a:t>
            </a:r>
            <a:r>
              <a:rPr lang="en-US" sz="3200" u="sng" dirty="0">
                <a:latin typeface="Arial" panose="020B0604020202020204" pitchFamily="34" charset="0"/>
                <a:cs typeface="Arial" panose="020B0604020202020204" pitchFamily="34" charset="0"/>
              </a:rPr>
              <a:t>provide for the widest practicable and appropriate dissemination of information </a:t>
            </a:r>
            <a:r>
              <a:rPr lang="en-US" sz="3200" dirty="0">
                <a:latin typeface="Arial" panose="020B0604020202020204" pitchFamily="34" charset="0"/>
                <a:cs typeface="Arial" panose="020B0604020202020204" pitchFamily="34" charset="0"/>
              </a:rPr>
              <a:t>concerning its activities and the results thereof</a:t>
            </a:r>
            <a:r>
              <a:rPr lang="en-US" sz="3200" dirty="0" smtClean="0">
                <a:latin typeface="Arial" panose="020B0604020202020204" pitchFamily="34" charset="0"/>
                <a:cs typeface="Arial" panose="020B0604020202020204" pitchFamily="34" charset="0"/>
              </a:rPr>
              <a:t>”</a:t>
            </a:r>
          </a:p>
          <a:p>
            <a:pPr marL="0" indent="0">
              <a:buNone/>
            </a:pPr>
            <a:endParaRPr lang="en-US" sz="3200" dirty="0" smtClean="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51 U.S.C. 20132 </a:t>
            </a:r>
            <a:r>
              <a:rPr lang="en-US" sz="3200" dirty="0" smtClean="0">
                <a:latin typeface="Arial" panose="020B0604020202020204" pitchFamily="34" charset="0"/>
                <a:cs typeface="Arial" panose="020B0604020202020204" pitchFamily="34" charset="0"/>
              </a:rPr>
              <a:t>- provides </a:t>
            </a:r>
            <a:r>
              <a:rPr lang="en-US" sz="3200" dirty="0">
                <a:latin typeface="Arial" panose="020B0604020202020204" pitchFamily="34" charset="0"/>
                <a:cs typeface="Arial" panose="020B0604020202020204" pitchFamily="34" charset="0"/>
              </a:rPr>
              <a:t>that “[t]he Administrator </a:t>
            </a:r>
            <a:r>
              <a:rPr lang="en-US" sz="3200" u="sng" dirty="0">
                <a:latin typeface="Arial" panose="020B0604020202020204" pitchFamily="34" charset="0"/>
                <a:cs typeface="Arial" panose="020B0604020202020204" pitchFamily="34" charset="0"/>
              </a:rPr>
              <a:t>shall establish such security requirements, restrictions, and safeguards </a:t>
            </a:r>
            <a:r>
              <a:rPr lang="en-US" sz="3200" dirty="0">
                <a:latin typeface="Arial" panose="020B0604020202020204" pitchFamily="34" charset="0"/>
                <a:cs typeface="Arial" panose="020B0604020202020204" pitchFamily="34" charset="0"/>
              </a:rPr>
              <a:t>as the Administrator deems necessary in the interest of the national security</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6465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055" y="333904"/>
            <a:ext cx="9975272" cy="741861"/>
          </a:xfrm>
        </p:spPr>
        <p:txBody>
          <a:bodyPr/>
          <a:lstStyle/>
          <a:p>
            <a:r>
              <a:rPr lang="en-US" sz="3200" dirty="0"/>
              <a:t>How NASA’s Newest Planet Hunter Scans the Sky</a:t>
            </a:r>
          </a:p>
        </p:txBody>
      </p:sp>
      <p:sp>
        <p:nvSpPr>
          <p:cNvPr id="3" name="Content Placeholder 2"/>
          <p:cNvSpPr>
            <a:spLocks noGrp="1"/>
          </p:cNvSpPr>
          <p:nvPr>
            <p:ph sz="quarter" idx="10"/>
          </p:nvPr>
        </p:nvSpPr>
        <p:spPr>
          <a:xfrm>
            <a:off x="202912" y="1310843"/>
            <a:ext cx="11474450" cy="3115684"/>
          </a:xfrm>
        </p:spPr>
        <p:txBody>
          <a:bodyPr/>
          <a:lstStyle/>
          <a:p>
            <a:pPr marL="0" indent="0">
              <a:buNone/>
            </a:pPr>
            <a:r>
              <a:rPr lang="en-US" sz="3200" dirty="0">
                <a:latin typeface="Arial" panose="020B0604020202020204" pitchFamily="34" charset="0"/>
                <a:cs typeface="Arial" panose="020B0604020202020204" pitchFamily="34" charset="0"/>
              </a:rPr>
              <a:t>TESS, the Transiting Exoplanet Survey Satellite, is NASA's newest exoplanet mission. TESS will find thousands of new planets orbiting nearby stars.</a:t>
            </a:r>
          </a:p>
          <a:p>
            <a:pPr marL="0" indent="0">
              <a:buNone/>
            </a:pPr>
            <a:endParaRPr lang="en-US" dirty="0" smtClean="0"/>
          </a:p>
          <a:p>
            <a:pPr marL="0" indent="0">
              <a:buNone/>
            </a:pPr>
            <a:r>
              <a:rPr lang="en-US" dirty="0">
                <a:hlinkClick r:id="rId3"/>
              </a:rPr>
              <a:t>https://</a:t>
            </a:r>
            <a:r>
              <a:rPr lang="en-US" dirty="0" smtClean="0">
                <a:hlinkClick r:id="rId3"/>
              </a:rPr>
              <a:t>www.youtube.com/watch?v=evHF_mnIdj4</a:t>
            </a:r>
          </a:p>
        </p:txBody>
      </p:sp>
      <p:sp>
        <p:nvSpPr>
          <p:cNvPr id="4" name="Slide Number Placeholder 2"/>
          <p:cNvSpPr txBox="1">
            <a:spLocks/>
          </p:cNvSpPr>
          <p:nvPr/>
        </p:nvSpPr>
        <p:spPr>
          <a:xfrm>
            <a:off x="10356272" y="6311900"/>
            <a:ext cx="8970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latin typeface="Arial" panose="020B0604020202020204" pitchFamily="34" charset="0"/>
                <a:cs typeface="Arial" panose="020B0604020202020204" pitchFamily="34" charset="0"/>
              </a:rPr>
              <a:t>2</a:t>
            </a:r>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6630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5199" y="169333"/>
            <a:ext cx="9718261" cy="880535"/>
          </a:xfrm>
        </p:spPr>
        <p:txBody>
          <a:bodyPr>
            <a:noAutofit/>
          </a:bodyPr>
          <a:lstStyle/>
          <a:p>
            <a:r>
              <a:rPr lang="en-US" sz="3200" b="1" dirty="0">
                <a:solidFill>
                  <a:schemeClr val="bg1"/>
                </a:solidFill>
                <a:latin typeface="Helvetica" panose="020B0604020202020204" pitchFamily="34" charset="0"/>
              </a:rPr>
              <a:t>NASA’s Global Footprint: Space Networks</a:t>
            </a:r>
          </a:p>
        </p:txBody>
      </p:sp>
      <p:sp>
        <p:nvSpPr>
          <p:cNvPr id="27" name="object 3">
            <a:extLst>
              <a:ext uri="{FF2B5EF4-FFF2-40B4-BE49-F238E27FC236}">
                <a16:creationId xmlns="" xmlns:a16="http://schemas.microsoft.com/office/drawing/2014/main" id="{ED7998FD-E885-2B42-BF83-0B1D476406EC}"/>
              </a:ext>
            </a:extLst>
          </p:cNvPr>
          <p:cNvSpPr/>
          <p:nvPr/>
        </p:nvSpPr>
        <p:spPr>
          <a:xfrm>
            <a:off x="1524000" y="1165806"/>
            <a:ext cx="9144000" cy="838200"/>
          </a:xfrm>
          <a:custGeom>
            <a:avLst/>
            <a:gdLst/>
            <a:ahLst/>
            <a:cxnLst/>
            <a:rect l="l" t="t" r="r" b="b"/>
            <a:pathLst>
              <a:path w="9144000" h="838200">
                <a:moveTo>
                  <a:pt x="0" y="838200"/>
                </a:moveTo>
                <a:lnTo>
                  <a:pt x="9144000" y="838200"/>
                </a:lnTo>
                <a:lnTo>
                  <a:pt x="9144000" y="0"/>
                </a:lnTo>
                <a:lnTo>
                  <a:pt x="0" y="0"/>
                </a:lnTo>
                <a:lnTo>
                  <a:pt x="0" y="838200"/>
                </a:lnTo>
                <a:close/>
              </a:path>
            </a:pathLst>
          </a:custGeom>
          <a:solidFill>
            <a:srgbClr val="FAC090">
              <a:alpha val="85098"/>
            </a:srgbClr>
          </a:solidFill>
        </p:spPr>
        <p:txBody>
          <a:bodyPr wrap="square" lIns="0" tIns="0" rIns="0" bIns="0" rtlCol="0"/>
          <a:lstStyle/>
          <a:p>
            <a:endParaRPr dirty="0">
              <a:solidFill>
                <a:prstClr val="black"/>
              </a:solidFill>
            </a:endParaRPr>
          </a:p>
        </p:txBody>
      </p:sp>
      <p:sp>
        <p:nvSpPr>
          <p:cNvPr id="28" name="object 4">
            <a:extLst>
              <a:ext uri="{FF2B5EF4-FFF2-40B4-BE49-F238E27FC236}">
                <a16:creationId xmlns="" xmlns:a16="http://schemas.microsoft.com/office/drawing/2014/main" id="{A0A5B14B-512D-B74F-B61F-5F7E77443281}"/>
              </a:ext>
            </a:extLst>
          </p:cNvPr>
          <p:cNvSpPr txBox="1"/>
          <p:nvPr/>
        </p:nvSpPr>
        <p:spPr>
          <a:xfrm>
            <a:off x="3432624" y="1198117"/>
            <a:ext cx="1118870" cy="166071"/>
          </a:xfrm>
          <a:prstGeom prst="rect">
            <a:avLst/>
          </a:prstGeom>
        </p:spPr>
        <p:txBody>
          <a:bodyPr vert="horz" wrap="square" lIns="0" tIns="12065" rIns="0" bIns="0" rtlCol="0">
            <a:spAutoFit/>
          </a:bodyPr>
          <a:lstStyle/>
          <a:p>
            <a:pPr marL="12700">
              <a:spcBef>
                <a:spcPts val="95"/>
              </a:spcBef>
            </a:pPr>
            <a:r>
              <a:rPr sz="1000" b="1" spc="-70" dirty="0">
                <a:solidFill>
                  <a:srgbClr val="333399"/>
                </a:solidFill>
                <a:latin typeface="Arial"/>
                <a:cs typeface="Arial"/>
              </a:rPr>
              <a:t>Sub-Orbital</a:t>
            </a:r>
            <a:r>
              <a:rPr sz="1000" b="1" spc="-85" dirty="0">
                <a:solidFill>
                  <a:srgbClr val="333399"/>
                </a:solidFill>
                <a:latin typeface="Arial"/>
                <a:cs typeface="Arial"/>
              </a:rPr>
              <a:t> Missions</a:t>
            </a:r>
            <a:endParaRPr sz="1000" dirty="0">
              <a:solidFill>
                <a:prstClr val="black"/>
              </a:solidFill>
              <a:latin typeface="Arial"/>
              <a:cs typeface="Arial"/>
            </a:endParaRPr>
          </a:p>
        </p:txBody>
      </p:sp>
      <p:sp>
        <p:nvSpPr>
          <p:cNvPr id="29" name="object 5">
            <a:extLst>
              <a:ext uri="{FF2B5EF4-FFF2-40B4-BE49-F238E27FC236}">
                <a16:creationId xmlns="" xmlns:a16="http://schemas.microsoft.com/office/drawing/2014/main" id="{9BF1E4E7-5C18-4746-9E3D-845577E38F2B}"/>
              </a:ext>
            </a:extLst>
          </p:cNvPr>
          <p:cNvSpPr/>
          <p:nvPr/>
        </p:nvSpPr>
        <p:spPr>
          <a:xfrm>
            <a:off x="3556239" y="1391024"/>
            <a:ext cx="777875" cy="547687"/>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
        <p:nvSpPr>
          <p:cNvPr id="30" name="object 6">
            <a:extLst>
              <a:ext uri="{FF2B5EF4-FFF2-40B4-BE49-F238E27FC236}">
                <a16:creationId xmlns="" xmlns:a16="http://schemas.microsoft.com/office/drawing/2014/main" id="{0305057D-7B34-5048-84D6-B98C591035F8}"/>
              </a:ext>
            </a:extLst>
          </p:cNvPr>
          <p:cNvSpPr txBox="1"/>
          <p:nvPr/>
        </p:nvSpPr>
        <p:spPr>
          <a:xfrm>
            <a:off x="7969251" y="1183337"/>
            <a:ext cx="812165" cy="166071"/>
          </a:xfrm>
          <a:prstGeom prst="rect">
            <a:avLst/>
          </a:prstGeom>
        </p:spPr>
        <p:txBody>
          <a:bodyPr vert="horz" wrap="square" lIns="0" tIns="12065" rIns="0" bIns="0" rtlCol="0">
            <a:spAutoFit/>
          </a:bodyPr>
          <a:lstStyle/>
          <a:p>
            <a:pPr marL="12700">
              <a:spcBef>
                <a:spcPts val="95"/>
              </a:spcBef>
            </a:pPr>
            <a:r>
              <a:rPr sz="1000" b="1" spc="-90" dirty="0">
                <a:solidFill>
                  <a:srgbClr val="333399"/>
                </a:solidFill>
                <a:latin typeface="Arial"/>
                <a:cs typeface="Arial"/>
              </a:rPr>
              <a:t>Lunar</a:t>
            </a:r>
            <a:r>
              <a:rPr sz="1000" b="1" spc="-135" dirty="0">
                <a:solidFill>
                  <a:srgbClr val="333399"/>
                </a:solidFill>
                <a:latin typeface="Arial"/>
                <a:cs typeface="Arial"/>
              </a:rPr>
              <a:t> </a:t>
            </a:r>
            <a:r>
              <a:rPr sz="1000" b="1" spc="-85" dirty="0">
                <a:solidFill>
                  <a:srgbClr val="333399"/>
                </a:solidFill>
                <a:latin typeface="Arial"/>
                <a:cs typeface="Arial"/>
              </a:rPr>
              <a:t>Missions</a:t>
            </a:r>
            <a:endParaRPr sz="1000" dirty="0">
              <a:solidFill>
                <a:prstClr val="black"/>
              </a:solidFill>
              <a:latin typeface="Arial"/>
              <a:cs typeface="Arial"/>
            </a:endParaRPr>
          </a:p>
        </p:txBody>
      </p:sp>
      <p:sp>
        <p:nvSpPr>
          <p:cNvPr id="31" name="object 7">
            <a:extLst>
              <a:ext uri="{FF2B5EF4-FFF2-40B4-BE49-F238E27FC236}">
                <a16:creationId xmlns="" xmlns:a16="http://schemas.microsoft.com/office/drawing/2014/main" id="{E3CAB197-6019-1F44-8A43-6E33F3D618DF}"/>
              </a:ext>
            </a:extLst>
          </p:cNvPr>
          <p:cNvSpPr/>
          <p:nvPr/>
        </p:nvSpPr>
        <p:spPr>
          <a:xfrm>
            <a:off x="7988300" y="1391025"/>
            <a:ext cx="781050" cy="547687"/>
          </a:xfrm>
          <a:prstGeom prst="rect">
            <a:avLst/>
          </a:prstGeom>
          <a:blipFill>
            <a:blip r:embed="rId4" cstate="print"/>
            <a:stretch>
              <a:fillRect/>
            </a:stretch>
          </a:blipFill>
        </p:spPr>
        <p:txBody>
          <a:bodyPr wrap="square" lIns="0" tIns="0" rIns="0" bIns="0" rtlCol="0"/>
          <a:lstStyle/>
          <a:p>
            <a:endParaRPr dirty="0">
              <a:solidFill>
                <a:prstClr val="black"/>
              </a:solidFill>
            </a:endParaRPr>
          </a:p>
        </p:txBody>
      </p:sp>
      <p:sp>
        <p:nvSpPr>
          <p:cNvPr id="32" name="object 8">
            <a:extLst>
              <a:ext uri="{FF2B5EF4-FFF2-40B4-BE49-F238E27FC236}">
                <a16:creationId xmlns="" xmlns:a16="http://schemas.microsoft.com/office/drawing/2014/main" id="{70880B17-C9D5-4F43-997C-6866CA3BB1D5}"/>
              </a:ext>
            </a:extLst>
          </p:cNvPr>
          <p:cNvSpPr txBox="1"/>
          <p:nvPr/>
        </p:nvSpPr>
        <p:spPr>
          <a:xfrm>
            <a:off x="1529175" y="1191273"/>
            <a:ext cx="1507490" cy="166071"/>
          </a:xfrm>
          <a:prstGeom prst="rect">
            <a:avLst/>
          </a:prstGeom>
        </p:spPr>
        <p:txBody>
          <a:bodyPr vert="horz" wrap="square" lIns="0" tIns="12065" rIns="0" bIns="0" rtlCol="0">
            <a:spAutoFit/>
          </a:bodyPr>
          <a:lstStyle/>
          <a:p>
            <a:pPr marL="12700">
              <a:spcBef>
                <a:spcPts val="95"/>
              </a:spcBef>
            </a:pPr>
            <a:r>
              <a:rPr sz="1000" b="1" spc="-80" dirty="0">
                <a:solidFill>
                  <a:srgbClr val="333399"/>
                </a:solidFill>
                <a:latin typeface="Arial"/>
                <a:cs typeface="Arial"/>
              </a:rPr>
              <a:t>Human Spaceflight</a:t>
            </a:r>
            <a:r>
              <a:rPr sz="1000" b="1" spc="-55" dirty="0">
                <a:solidFill>
                  <a:srgbClr val="333399"/>
                </a:solidFill>
                <a:latin typeface="Arial"/>
                <a:cs typeface="Arial"/>
              </a:rPr>
              <a:t> </a:t>
            </a:r>
            <a:r>
              <a:rPr sz="1000" b="1" spc="-85" dirty="0">
                <a:solidFill>
                  <a:srgbClr val="333399"/>
                </a:solidFill>
                <a:latin typeface="Arial"/>
                <a:cs typeface="Arial"/>
              </a:rPr>
              <a:t>Missions</a:t>
            </a:r>
            <a:endParaRPr sz="1000" dirty="0">
              <a:solidFill>
                <a:prstClr val="black"/>
              </a:solidFill>
              <a:latin typeface="Arial"/>
              <a:cs typeface="Arial"/>
            </a:endParaRPr>
          </a:p>
        </p:txBody>
      </p:sp>
      <p:sp>
        <p:nvSpPr>
          <p:cNvPr id="33" name="object 9">
            <a:extLst>
              <a:ext uri="{FF2B5EF4-FFF2-40B4-BE49-F238E27FC236}">
                <a16:creationId xmlns="" xmlns:a16="http://schemas.microsoft.com/office/drawing/2014/main" id="{711797D4-73D2-1646-8B6A-C27AD7F05E7C}"/>
              </a:ext>
            </a:extLst>
          </p:cNvPr>
          <p:cNvSpPr txBox="1"/>
          <p:nvPr/>
        </p:nvSpPr>
        <p:spPr>
          <a:xfrm>
            <a:off x="6432258" y="1183304"/>
            <a:ext cx="1242060" cy="166071"/>
          </a:xfrm>
          <a:prstGeom prst="rect">
            <a:avLst/>
          </a:prstGeom>
        </p:spPr>
        <p:txBody>
          <a:bodyPr vert="horz" wrap="square" lIns="0" tIns="12065" rIns="0" bIns="0" rtlCol="0">
            <a:spAutoFit/>
          </a:bodyPr>
          <a:lstStyle/>
          <a:p>
            <a:pPr marL="12700">
              <a:spcBef>
                <a:spcPts val="95"/>
              </a:spcBef>
            </a:pPr>
            <a:r>
              <a:rPr sz="1000" b="1" spc="-110" dirty="0">
                <a:solidFill>
                  <a:srgbClr val="333399"/>
                </a:solidFill>
                <a:latin typeface="Arial"/>
                <a:cs typeface="Arial"/>
              </a:rPr>
              <a:t>Space </a:t>
            </a:r>
            <a:r>
              <a:rPr sz="1000" b="1" spc="-105" dirty="0">
                <a:solidFill>
                  <a:srgbClr val="333399"/>
                </a:solidFill>
                <a:latin typeface="Arial"/>
                <a:cs typeface="Arial"/>
              </a:rPr>
              <a:t>Science</a:t>
            </a:r>
            <a:r>
              <a:rPr sz="1000" b="1" spc="-55" dirty="0">
                <a:solidFill>
                  <a:srgbClr val="333399"/>
                </a:solidFill>
                <a:latin typeface="Arial"/>
                <a:cs typeface="Arial"/>
              </a:rPr>
              <a:t> </a:t>
            </a:r>
            <a:r>
              <a:rPr sz="1000" b="1" spc="-85" dirty="0">
                <a:solidFill>
                  <a:srgbClr val="333399"/>
                </a:solidFill>
                <a:latin typeface="Arial"/>
                <a:cs typeface="Arial"/>
              </a:rPr>
              <a:t>Missions</a:t>
            </a:r>
            <a:endParaRPr sz="1000" dirty="0">
              <a:solidFill>
                <a:prstClr val="black"/>
              </a:solidFill>
              <a:latin typeface="Arial"/>
              <a:cs typeface="Arial"/>
            </a:endParaRPr>
          </a:p>
        </p:txBody>
      </p:sp>
      <p:sp>
        <p:nvSpPr>
          <p:cNvPr id="34" name="object 10">
            <a:extLst>
              <a:ext uri="{FF2B5EF4-FFF2-40B4-BE49-F238E27FC236}">
                <a16:creationId xmlns="" xmlns:a16="http://schemas.microsoft.com/office/drawing/2014/main" id="{2F49A8FB-CA48-A847-84A3-8369D7CEA4F8}"/>
              </a:ext>
            </a:extLst>
          </p:cNvPr>
          <p:cNvSpPr/>
          <p:nvPr/>
        </p:nvSpPr>
        <p:spPr>
          <a:xfrm>
            <a:off x="7042162" y="1391024"/>
            <a:ext cx="735012" cy="547687"/>
          </a:xfrm>
          <a:prstGeom prst="rect">
            <a:avLst/>
          </a:prstGeom>
          <a:blipFill>
            <a:blip r:embed="rId5" cstate="print"/>
            <a:stretch>
              <a:fillRect/>
            </a:stretch>
          </a:blipFill>
        </p:spPr>
        <p:txBody>
          <a:bodyPr wrap="square" lIns="0" tIns="0" rIns="0" bIns="0" rtlCol="0"/>
          <a:lstStyle/>
          <a:p>
            <a:endParaRPr dirty="0">
              <a:solidFill>
                <a:prstClr val="black"/>
              </a:solidFill>
            </a:endParaRPr>
          </a:p>
        </p:txBody>
      </p:sp>
      <p:sp>
        <p:nvSpPr>
          <p:cNvPr id="35" name="object 11">
            <a:extLst>
              <a:ext uri="{FF2B5EF4-FFF2-40B4-BE49-F238E27FC236}">
                <a16:creationId xmlns="" xmlns:a16="http://schemas.microsoft.com/office/drawing/2014/main" id="{EEB7996A-93AE-3F4D-960F-0E8FA369FF0C}"/>
              </a:ext>
            </a:extLst>
          </p:cNvPr>
          <p:cNvSpPr/>
          <p:nvPr/>
        </p:nvSpPr>
        <p:spPr>
          <a:xfrm>
            <a:off x="6338913" y="1389441"/>
            <a:ext cx="669912" cy="547683"/>
          </a:xfrm>
          <a:prstGeom prst="rect">
            <a:avLst/>
          </a:prstGeom>
          <a:blipFill>
            <a:blip r:embed="rId6" cstate="print"/>
            <a:stretch>
              <a:fillRect/>
            </a:stretch>
          </a:blipFill>
        </p:spPr>
        <p:txBody>
          <a:bodyPr wrap="square" lIns="0" tIns="0" rIns="0" bIns="0" rtlCol="0"/>
          <a:lstStyle/>
          <a:p>
            <a:endParaRPr dirty="0">
              <a:solidFill>
                <a:prstClr val="black"/>
              </a:solidFill>
            </a:endParaRPr>
          </a:p>
        </p:txBody>
      </p:sp>
      <p:sp>
        <p:nvSpPr>
          <p:cNvPr id="36" name="object 12">
            <a:extLst>
              <a:ext uri="{FF2B5EF4-FFF2-40B4-BE49-F238E27FC236}">
                <a16:creationId xmlns="" xmlns:a16="http://schemas.microsoft.com/office/drawing/2014/main" id="{F54B2FDF-6884-0142-AEEC-31446FFB6EE5}"/>
              </a:ext>
            </a:extLst>
          </p:cNvPr>
          <p:cNvSpPr txBox="1"/>
          <p:nvPr/>
        </p:nvSpPr>
        <p:spPr>
          <a:xfrm>
            <a:off x="9069228" y="1180162"/>
            <a:ext cx="1338580" cy="166071"/>
          </a:xfrm>
          <a:prstGeom prst="rect">
            <a:avLst/>
          </a:prstGeom>
        </p:spPr>
        <p:txBody>
          <a:bodyPr vert="horz" wrap="square" lIns="0" tIns="12065" rIns="0" bIns="0" rtlCol="0">
            <a:spAutoFit/>
          </a:bodyPr>
          <a:lstStyle/>
          <a:p>
            <a:pPr marL="12700">
              <a:spcBef>
                <a:spcPts val="95"/>
              </a:spcBef>
            </a:pPr>
            <a:r>
              <a:rPr sz="1000" b="1" spc="-85" dirty="0">
                <a:solidFill>
                  <a:srgbClr val="333399"/>
                </a:solidFill>
                <a:latin typeface="Arial"/>
                <a:cs typeface="Arial"/>
              </a:rPr>
              <a:t>Solar </a:t>
            </a:r>
            <a:r>
              <a:rPr sz="1000" b="1" spc="-100" dirty="0">
                <a:solidFill>
                  <a:srgbClr val="333399"/>
                </a:solidFill>
                <a:latin typeface="Arial"/>
                <a:cs typeface="Arial"/>
              </a:rPr>
              <a:t>System</a:t>
            </a:r>
            <a:r>
              <a:rPr sz="1000" b="1" spc="-50" dirty="0">
                <a:solidFill>
                  <a:srgbClr val="333399"/>
                </a:solidFill>
                <a:latin typeface="Arial"/>
                <a:cs typeface="Arial"/>
              </a:rPr>
              <a:t> </a:t>
            </a:r>
            <a:r>
              <a:rPr sz="1000" b="1" spc="-70" dirty="0">
                <a:solidFill>
                  <a:srgbClr val="333399"/>
                </a:solidFill>
                <a:latin typeface="Arial"/>
                <a:cs typeface="Arial"/>
              </a:rPr>
              <a:t>Exploration</a:t>
            </a:r>
            <a:endParaRPr sz="1000" dirty="0">
              <a:solidFill>
                <a:prstClr val="black"/>
              </a:solidFill>
              <a:latin typeface="Arial"/>
              <a:cs typeface="Arial"/>
            </a:endParaRPr>
          </a:p>
        </p:txBody>
      </p:sp>
      <p:sp>
        <p:nvSpPr>
          <p:cNvPr id="37" name="object 13">
            <a:extLst>
              <a:ext uri="{FF2B5EF4-FFF2-40B4-BE49-F238E27FC236}">
                <a16:creationId xmlns="" xmlns:a16="http://schemas.microsoft.com/office/drawing/2014/main" id="{47E182EF-9C00-9241-A235-357FC0DB3533}"/>
              </a:ext>
            </a:extLst>
          </p:cNvPr>
          <p:cNvSpPr/>
          <p:nvPr/>
        </p:nvSpPr>
        <p:spPr>
          <a:xfrm>
            <a:off x="9763158" y="1389441"/>
            <a:ext cx="728655" cy="547683"/>
          </a:xfrm>
          <a:prstGeom prst="rect">
            <a:avLst/>
          </a:prstGeom>
          <a:blipFill>
            <a:blip r:embed="rId7" cstate="print"/>
            <a:stretch>
              <a:fillRect/>
            </a:stretch>
          </a:blipFill>
        </p:spPr>
        <p:txBody>
          <a:bodyPr wrap="square" lIns="0" tIns="0" rIns="0" bIns="0" rtlCol="0"/>
          <a:lstStyle/>
          <a:p>
            <a:endParaRPr dirty="0">
              <a:solidFill>
                <a:prstClr val="black"/>
              </a:solidFill>
            </a:endParaRPr>
          </a:p>
        </p:txBody>
      </p:sp>
      <p:sp>
        <p:nvSpPr>
          <p:cNvPr id="38" name="object 14">
            <a:extLst>
              <a:ext uri="{FF2B5EF4-FFF2-40B4-BE49-F238E27FC236}">
                <a16:creationId xmlns="" xmlns:a16="http://schemas.microsoft.com/office/drawing/2014/main" id="{023A9E2D-077B-7849-826B-5127CBDFF791}"/>
              </a:ext>
            </a:extLst>
          </p:cNvPr>
          <p:cNvSpPr/>
          <p:nvPr/>
        </p:nvSpPr>
        <p:spPr>
          <a:xfrm>
            <a:off x="8993165" y="1391025"/>
            <a:ext cx="730246" cy="547687"/>
          </a:xfrm>
          <a:prstGeom prst="rect">
            <a:avLst/>
          </a:prstGeom>
          <a:blipFill>
            <a:blip r:embed="rId8" cstate="print"/>
            <a:stretch>
              <a:fillRect/>
            </a:stretch>
          </a:blipFill>
        </p:spPr>
        <p:txBody>
          <a:bodyPr wrap="square" lIns="0" tIns="0" rIns="0" bIns="0" rtlCol="0"/>
          <a:lstStyle/>
          <a:p>
            <a:endParaRPr dirty="0">
              <a:solidFill>
                <a:prstClr val="black"/>
              </a:solidFill>
            </a:endParaRPr>
          </a:p>
        </p:txBody>
      </p:sp>
      <p:sp>
        <p:nvSpPr>
          <p:cNvPr id="39" name="object 15">
            <a:extLst>
              <a:ext uri="{FF2B5EF4-FFF2-40B4-BE49-F238E27FC236}">
                <a16:creationId xmlns="" xmlns:a16="http://schemas.microsoft.com/office/drawing/2014/main" id="{82F74393-747C-5441-B9E0-1132309C22AA}"/>
              </a:ext>
            </a:extLst>
          </p:cNvPr>
          <p:cNvSpPr txBox="1"/>
          <p:nvPr/>
        </p:nvSpPr>
        <p:spPr>
          <a:xfrm>
            <a:off x="4725321" y="1184924"/>
            <a:ext cx="1216025" cy="166071"/>
          </a:xfrm>
          <a:prstGeom prst="rect">
            <a:avLst/>
          </a:prstGeom>
        </p:spPr>
        <p:txBody>
          <a:bodyPr vert="horz" wrap="square" lIns="0" tIns="12065" rIns="0" bIns="0" rtlCol="0">
            <a:spAutoFit/>
          </a:bodyPr>
          <a:lstStyle/>
          <a:p>
            <a:pPr marL="12700">
              <a:spcBef>
                <a:spcPts val="95"/>
              </a:spcBef>
            </a:pPr>
            <a:r>
              <a:rPr sz="1000" b="1" spc="-75" dirty="0">
                <a:solidFill>
                  <a:srgbClr val="333399"/>
                </a:solidFill>
                <a:latin typeface="Arial"/>
                <a:cs typeface="Arial"/>
              </a:rPr>
              <a:t>Earth </a:t>
            </a:r>
            <a:r>
              <a:rPr sz="1000" b="1" spc="-105" dirty="0">
                <a:solidFill>
                  <a:srgbClr val="333399"/>
                </a:solidFill>
                <a:latin typeface="Arial"/>
                <a:cs typeface="Arial"/>
              </a:rPr>
              <a:t>Science</a:t>
            </a:r>
            <a:r>
              <a:rPr sz="1000" b="1" spc="-85" dirty="0">
                <a:solidFill>
                  <a:srgbClr val="333399"/>
                </a:solidFill>
                <a:latin typeface="Arial"/>
                <a:cs typeface="Arial"/>
              </a:rPr>
              <a:t> Missions</a:t>
            </a:r>
            <a:endParaRPr sz="1000" dirty="0">
              <a:solidFill>
                <a:prstClr val="black"/>
              </a:solidFill>
              <a:latin typeface="Arial"/>
              <a:cs typeface="Arial"/>
            </a:endParaRPr>
          </a:p>
        </p:txBody>
      </p:sp>
      <p:sp>
        <p:nvSpPr>
          <p:cNvPr id="40" name="object 16">
            <a:extLst>
              <a:ext uri="{FF2B5EF4-FFF2-40B4-BE49-F238E27FC236}">
                <a16:creationId xmlns="" xmlns:a16="http://schemas.microsoft.com/office/drawing/2014/main" id="{9B22041F-14A1-A34C-8962-0B2D24E487CF}"/>
              </a:ext>
            </a:extLst>
          </p:cNvPr>
          <p:cNvSpPr/>
          <p:nvPr/>
        </p:nvSpPr>
        <p:spPr>
          <a:xfrm>
            <a:off x="4605375" y="1391024"/>
            <a:ext cx="728656" cy="547687"/>
          </a:xfrm>
          <a:prstGeom prst="rect">
            <a:avLst/>
          </a:prstGeom>
          <a:blipFill>
            <a:blip r:embed="rId9" cstate="print"/>
            <a:stretch>
              <a:fillRect/>
            </a:stretch>
          </a:blipFill>
        </p:spPr>
        <p:txBody>
          <a:bodyPr wrap="square" lIns="0" tIns="0" rIns="0" bIns="0" rtlCol="0"/>
          <a:lstStyle/>
          <a:p>
            <a:endParaRPr dirty="0">
              <a:solidFill>
                <a:prstClr val="black"/>
              </a:solidFill>
            </a:endParaRPr>
          </a:p>
        </p:txBody>
      </p:sp>
      <p:sp>
        <p:nvSpPr>
          <p:cNvPr id="41" name="object 17">
            <a:extLst>
              <a:ext uri="{FF2B5EF4-FFF2-40B4-BE49-F238E27FC236}">
                <a16:creationId xmlns="" xmlns:a16="http://schemas.microsoft.com/office/drawing/2014/main" id="{E54DC68F-3C1F-1F45-8654-E0168EEF5B3C}"/>
              </a:ext>
            </a:extLst>
          </p:cNvPr>
          <p:cNvSpPr/>
          <p:nvPr/>
        </p:nvSpPr>
        <p:spPr>
          <a:xfrm>
            <a:off x="5376862" y="1392603"/>
            <a:ext cx="695324" cy="546094"/>
          </a:xfrm>
          <a:prstGeom prst="rect">
            <a:avLst/>
          </a:prstGeom>
          <a:blipFill>
            <a:blip r:embed="rId10" cstate="print"/>
            <a:stretch>
              <a:fillRect/>
            </a:stretch>
          </a:blipFill>
        </p:spPr>
        <p:txBody>
          <a:bodyPr wrap="square" lIns="0" tIns="0" rIns="0" bIns="0" rtlCol="0"/>
          <a:lstStyle/>
          <a:p>
            <a:endParaRPr dirty="0">
              <a:solidFill>
                <a:prstClr val="black"/>
              </a:solidFill>
            </a:endParaRPr>
          </a:p>
        </p:txBody>
      </p:sp>
      <p:sp>
        <p:nvSpPr>
          <p:cNvPr id="42" name="object 18">
            <a:extLst>
              <a:ext uri="{FF2B5EF4-FFF2-40B4-BE49-F238E27FC236}">
                <a16:creationId xmlns="" xmlns:a16="http://schemas.microsoft.com/office/drawing/2014/main" id="{7539D8FB-ECC3-DE45-BD93-D95D899CF424}"/>
              </a:ext>
            </a:extLst>
          </p:cNvPr>
          <p:cNvSpPr/>
          <p:nvPr/>
        </p:nvSpPr>
        <p:spPr>
          <a:xfrm>
            <a:off x="1607404" y="1400534"/>
            <a:ext cx="747023" cy="536569"/>
          </a:xfrm>
          <a:prstGeom prst="rect">
            <a:avLst/>
          </a:prstGeom>
          <a:blipFill>
            <a:blip r:embed="rId11" cstate="print"/>
            <a:stretch>
              <a:fillRect/>
            </a:stretch>
          </a:blipFill>
        </p:spPr>
        <p:txBody>
          <a:bodyPr wrap="square" lIns="0" tIns="0" rIns="0" bIns="0" rtlCol="0"/>
          <a:lstStyle/>
          <a:p>
            <a:endParaRPr dirty="0">
              <a:solidFill>
                <a:prstClr val="black"/>
              </a:solidFill>
            </a:endParaRPr>
          </a:p>
        </p:txBody>
      </p:sp>
      <p:sp>
        <p:nvSpPr>
          <p:cNvPr id="43" name="object 19">
            <a:extLst>
              <a:ext uri="{FF2B5EF4-FFF2-40B4-BE49-F238E27FC236}">
                <a16:creationId xmlns="" xmlns:a16="http://schemas.microsoft.com/office/drawing/2014/main" id="{53CC83D8-CAC3-B047-A442-C08E8327A43E}"/>
              </a:ext>
            </a:extLst>
          </p:cNvPr>
          <p:cNvSpPr/>
          <p:nvPr/>
        </p:nvSpPr>
        <p:spPr>
          <a:xfrm>
            <a:off x="2405332" y="1381872"/>
            <a:ext cx="853436" cy="555231"/>
          </a:xfrm>
          <a:prstGeom prst="rect">
            <a:avLst/>
          </a:prstGeom>
          <a:blipFill>
            <a:blip r:embed="rId12" cstate="print"/>
            <a:stretch>
              <a:fillRect/>
            </a:stretch>
          </a:blipFill>
        </p:spPr>
        <p:txBody>
          <a:bodyPr wrap="square" lIns="0" tIns="0" rIns="0" bIns="0" rtlCol="0"/>
          <a:lstStyle/>
          <a:p>
            <a:endParaRPr dirty="0">
              <a:solidFill>
                <a:prstClr val="black"/>
              </a:solidFill>
            </a:endParaRPr>
          </a:p>
        </p:txBody>
      </p:sp>
      <p:sp>
        <p:nvSpPr>
          <p:cNvPr id="44" name="object 20">
            <a:extLst>
              <a:ext uri="{FF2B5EF4-FFF2-40B4-BE49-F238E27FC236}">
                <a16:creationId xmlns="" xmlns:a16="http://schemas.microsoft.com/office/drawing/2014/main" id="{28E2A128-E33A-9945-9846-364C6BA46D4A}"/>
              </a:ext>
            </a:extLst>
          </p:cNvPr>
          <p:cNvSpPr/>
          <p:nvPr/>
        </p:nvSpPr>
        <p:spPr>
          <a:xfrm>
            <a:off x="1565276" y="2008769"/>
            <a:ext cx="9069386" cy="4884140"/>
          </a:xfrm>
          <a:prstGeom prst="rect">
            <a:avLst/>
          </a:prstGeom>
          <a:blipFill>
            <a:blip r:embed="rId13" cstate="print"/>
            <a:stretch>
              <a:fillRect/>
            </a:stretch>
          </a:blipFill>
        </p:spPr>
        <p:txBody>
          <a:bodyPr wrap="square" lIns="0" tIns="0" rIns="0" bIns="0" rtlCol="0"/>
          <a:lstStyle/>
          <a:p>
            <a:endParaRPr dirty="0">
              <a:solidFill>
                <a:prstClr val="black"/>
              </a:solidFill>
            </a:endParaRPr>
          </a:p>
        </p:txBody>
      </p:sp>
      <p:sp>
        <p:nvSpPr>
          <p:cNvPr id="3" name="Slide Number Placeholder 2"/>
          <p:cNvSpPr>
            <a:spLocks noGrp="1"/>
          </p:cNvSpPr>
          <p:nvPr>
            <p:ph type="sldNum" sz="quarter" idx="12"/>
          </p:nvPr>
        </p:nvSpPr>
        <p:spPr>
          <a:xfrm flipH="1">
            <a:off x="10424704" y="6411912"/>
            <a:ext cx="243295" cy="342179"/>
          </a:xfrm>
        </p:spPr>
        <p:txBody>
          <a:bodyPr/>
          <a:lstStyle/>
          <a:p>
            <a:fld id="{FEEFB5EB-C89F-DF41-B31E-4E9BB28F9095}" type="slidenum">
              <a:rPr lang="en-US" smtClean="0">
                <a:solidFill>
                  <a:prstClr val="black"/>
                </a:solidFill>
                <a:latin typeface="Arial" panose="020B0604020202020204" pitchFamily="34" charset="0"/>
                <a:cs typeface="Arial" panose="020B0604020202020204" pitchFamily="34" charset="0"/>
              </a:rPr>
              <a:pPr/>
              <a:t>4</a:t>
            </a:fld>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9697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5199" y="169333"/>
            <a:ext cx="9718261" cy="880535"/>
          </a:xfrm>
        </p:spPr>
        <p:txBody>
          <a:bodyPr>
            <a:noAutofit/>
          </a:bodyPr>
          <a:lstStyle/>
          <a:p>
            <a:r>
              <a:rPr lang="en-US" sz="3200" b="1" dirty="0">
                <a:solidFill>
                  <a:schemeClr val="bg1"/>
                </a:solidFill>
                <a:latin typeface="Helvetica" panose="020B0604020202020204" pitchFamily="34" charset="0"/>
              </a:rPr>
              <a:t>NASA’s Global Footprint: Space Networks</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2214"/>
            <a:ext cx="12192000" cy="5712594"/>
          </a:xfrm>
          <a:prstGeom prst="rect">
            <a:avLst/>
          </a:prstGeom>
        </p:spPr>
      </p:pic>
      <p:sp>
        <p:nvSpPr>
          <p:cNvPr id="3" name="Slide Number Placeholder 2"/>
          <p:cNvSpPr>
            <a:spLocks noGrp="1"/>
          </p:cNvSpPr>
          <p:nvPr>
            <p:ph type="sldNum" sz="quarter" idx="12"/>
          </p:nvPr>
        </p:nvSpPr>
        <p:spPr>
          <a:xfrm flipH="1">
            <a:off x="10151918" y="6411191"/>
            <a:ext cx="363681" cy="265834"/>
          </a:xfrm>
        </p:spPr>
        <p:txBody>
          <a:bodyPr/>
          <a:lstStyle/>
          <a:p>
            <a:fld id="{FEEFB5EB-C89F-DF41-B31E-4E9BB28F9095}" type="slidenum">
              <a:rPr lang="en-US" smtClean="0">
                <a:solidFill>
                  <a:prstClr val="black"/>
                </a:solidFill>
                <a:latin typeface="Arial" panose="020B0604020202020204" pitchFamily="34" charset="0"/>
                <a:cs typeface="Arial" panose="020B0604020202020204" pitchFamily="34" charset="0"/>
              </a:rPr>
              <a:pPr/>
              <a:t>5</a:t>
            </a:fld>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3436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200" b="1" dirty="0" smtClean="0">
                <a:solidFill>
                  <a:schemeClr val="bg1"/>
                </a:solidFill>
                <a:latin typeface="Helvetica" panose="020B0604020202020204" pitchFamily="34" charset="0"/>
                <a:cs typeface="Helvetica" panose="020B0604020202020204" pitchFamily="34" charset="0"/>
              </a:rPr>
              <a:t>Low-Boom </a:t>
            </a:r>
            <a:r>
              <a:rPr lang="en-US" sz="3200" b="1" dirty="0">
                <a:solidFill>
                  <a:schemeClr val="bg1"/>
                </a:solidFill>
                <a:latin typeface="Helvetica" panose="020B0604020202020204" pitchFamily="34" charset="0"/>
                <a:cs typeface="Helvetica" panose="020B0604020202020204" pitchFamily="34" charset="0"/>
              </a:rPr>
              <a:t>Flight </a:t>
            </a:r>
            <a:r>
              <a:rPr lang="en-US" sz="3200" b="1" dirty="0" smtClean="0">
                <a:solidFill>
                  <a:schemeClr val="bg1"/>
                </a:solidFill>
                <a:latin typeface="Helvetica" panose="020B0604020202020204" pitchFamily="34" charset="0"/>
                <a:cs typeface="Helvetica" panose="020B0604020202020204" pitchFamily="34" charset="0"/>
              </a:rPr>
              <a:t>Demonstrator (X-Plane)</a:t>
            </a:r>
            <a:endParaRPr lang="en-US" sz="32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a:xfrm>
            <a:off x="10868891" y="5933210"/>
            <a:ext cx="342899" cy="788266"/>
          </a:xfrm>
        </p:spPr>
        <p:txBody>
          <a:bodyPr/>
          <a:lstStyle/>
          <a:p>
            <a:r>
              <a:rPr lang="en-US" dirty="0" smtClean="0">
                <a:solidFill>
                  <a:prstClr val="black"/>
                </a:solidFill>
              </a:rPr>
              <a:t>	</a:t>
            </a:r>
            <a:fld id="{FEEFB5EB-C89F-DF41-B31E-4E9BB28F9095}" type="slidenum">
              <a:rPr lang="en-US">
                <a:solidFill>
                  <a:prstClr val="black"/>
                </a:solidFill>
                <a:latin typeface="Arial" panose="020B0604020202020204" pitchFamily="34" charset="0"/>
                <a:cs typeface="Arial" panose="020B0604020202020204" pitchFamily="34" charset="0"/>
              </a:rPr>
              <a:pPr/>
              <a:t>6</a:t>
            </a:fld>
            <a:r>
              <a:rPr lang="en-US" dirty="0" smtClean="0">
                <a:solidFill>
                  <a:prstClr val="black"/>
                </a:solidFill>
              </a:rPr>
              <a:t>		</a:t>
            </a:r>
            <a:endParaRPr lang="en-US" dirty="0">
              <a:solidFill>
                <a:prstClr val="black"/>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2243" y="1510578"/>
            <a:ext cx="5725501" cy="5030787"/>
          </a:xfrm>
          <a:prstGeom prst="rect">
            <a:avLst/>
          </a:prstGeom>
        </p:spPr>
      </p:pic>
    </p:spTree>
    <p:extLst>
      <p:ext uri="{BB962C8B-B14F-4D97-AF65-F5344CB8AC3E}">
        <p14:creationId xmlns:p14="http://schemas.microsoft.com/office/powerpoint/2010/main" val="1456987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764981" y="6322291"/>
            <a:ext cx="561109" cy="365125"/>
          </a:xfrm>
        </p:spPr>
        <p:txBody>
          <a:bodyPr/>
          <a:lstStyle/>
          <a:p>
            <a:fld id="{FEEFB5EB-C89F-DF41-B31E-4E9BB28F9095}" type="slidenum">
              <a:rPr lang="en-US" smtClean="0">
                <a:solidFill>
                  <a:prstClr val="black"/>
                </a:solidFill>
                <a:latin typeface="Arial" panose="020B0604020202020204" pitchFamily="34" charset="0"/>
                <a:cs typeface="Arial" panose="020B0604020202020204" pitchFamily="34" charset="0"/>
              </a:rPr>
              <a:pPr/>
              <a:t>7</a:t>
            </a:fld>
            <a:endParaRPr lang="en-US" dirty="0">
              <a:solidFill>
                <a:prstClr val="black"/>
              </a:solidFill>
              <a:latin typeface="Arial" panose="020B0604020202020204" pitchFamily="34" charset="0"/>
              <a:cs typeface="Arial" panose="020B0604020202020204" pitchFamily="34" charset="0"/>
            </a:endParaRPr>
          </a:p>
        </p:txBody>
      </p:sp>
      <p:pic>
        <p:nvPicPr>
          <p:cNvPr id="5" name="Picture 12" descr="NASA insigniaCMYK"/>
          <p:cNvPicPr preferRelativeResize="0">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408474" y="2036423"/>
            <a:ext cx="276308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348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OCIO-template" id="{AC09DB80-834E-4248-B4D5-F64AA5E68858}" vid="{2AFBD0AA-0FD1-8940-8FE6-626DB95D83CD}"/>
    </a:ext>
  </a:ext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84961A7A-A6A4-6A4D-B76B-2E0C9A8356C1}" vid="{C2CCB56D-7F3E-6541-B400-E08CA0BEFA0B}"/>
    </a:ext>
  </a:extLst>
</a:theme>
</file>

<file path=ppt/theme/theme3.xml><?xml version="1.0" encoding="utf-8"?>
<a:theme xmlns:a="http://schemas.openxmlformats.org/drawingml/2006/main" name="1_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84961A7A-A6A4-6A4D-B76B-2E0C9A8356C1}" vid="{C2CCB56D-7F3E-6541-B400-E08CA0BEFA0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3614B62A988F46B26722F97C845413" ma:contentTypeVersion="0" ma:contentTypeDescription="Create a new document." ma:contentTypeScope="" ma:versionID="1c8b019dc7ff248351a8120cf95bcb9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94C60B-DCE0-4430-A3DA-F8DFDF1998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87AD974-4651-4C17-B62E-3E1D27FE0A70}">
  <ds:schemaRefs>
    <ds:schemaRef ds:uri="http://schemas.microsoft.com/sharepoint/v3/contenttype/forms"/>
  </ds:schemaRefs>
</ds:datastoreItem>
</file>

<file path=customXml/itemProps3.xml><?xml version="1.0" encoding="utf-8"?>
<ds:datastoreItem xmlns:ds="http://schemas.openxmlformats.org/officeDocument/2006/customXml" ds:itemID="{79963A00-3BDA-4248-BF6C-28FA81E5D8FB}">
  <ds:schemaRefs>
    <ds:schemaRef ds:uri="http://purl.org/dc/elements/1.1/"/>
    <ds:schemaRef ds:uri="http://schemas.microsoft.com/office/infopath/2007/PartnerControls"/>
    <ds:schemaRef ds:uri="http://schemas.microsoft.com/office/2006/documentManagement/types"/>
    <ds:schemaRef ds:uri="http://purl.org/dc/dcmitype/"/>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2018-OCIO-template</Template>
  <TotalTime>225</TotalTime>
  <Words>267</Words>
  <Application>Microsoft Office PowerPoint</Application>
  <PresentationFormat>Widescreen</PresentationFormat>
  <Paragraphs>29</Paragraphs>
  <Slides>7</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vt:i4>
      </vt:variant>
    </vt:vector>
  </HeadingPairs>
  <TitlesOfParts>
    <vt:vector size="14" baseType="lpstr">
      <vt:lpstr>Arial</vt:lpstr>
      <vt:lpstr>Calibri</vt:lpstr>
      <vt:lpstr>Calibri Light</vt:lpstr>
      <vt:lpstr>Helvetica</vt:lpstr>
      <vt:lpstr>Office Theme</vt:lpstr>
      <vt:lpstr>Theme1</vt:lpstr>
      <vt:lpstr>1_Theme1</vt:lpstr>
      <vt:lpstr>National Cyber Summit Huntsville, AL</vt:lpstr>
      <vt:lpstr>Our Founding Directive</vt:lpstr>
      <vt:lpstr>How NASA’s Newest Planet Hunter Scans the Sky</vt:lpstr>
      <vt:lpstr>NASA’s Global Footprint: Space Networks</vt:lpstr>
      <vt:lpstr>NASA’s Global Footprint: Space Networks</vt:lpstr>
      <vt:lpstr>  Low-Boom Flight Demonstrator (X-Plane)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Microsoft Office User</dc:creator>
  <cp:lastModifiedBy>Mcwilliams, Ruth S. (HQ-JA000)</cp:lastModifiedBy>
  <cp:revision>29</cp:revision>
  <dcterms:created xsi:type="dcterms:W3CDTF">2018-02-14T16:42:04Z</dcterms:created>
  <dcterms:modified xsi:type="dcterms:W3CDTF">2018-05-04T18:26:44Z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0x010100603614B62A988F46B26722F97C845413</vt:lpwstr>
  </property>
</Properties>
</file>