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65" r:id="rId4"/>
    <p:sldId id="258" r:id="rId5"/>
    <p:sldId id="266" r:id="rId6"/>
    <p:sldId id="267" r:id="rId7"/>
    <p:sldId id="268" r:id="rId8"/>
    <p:sldId id="272" r:id="rId9"/>
    <p:sldId id="269" r:id="rId10"/>
    <p:sldId id="270" r:id="rId11"/>
    <p:sldId id="271" r:id="rId12"/>
    <p:sldId id="273" r:id="rId13"/>
    <p:sldId id="274" r:id="rId14"/>
    <p:sldId id="275" r:id="rId15"/>
    <p:sldId id="277" r:id="rId16"/>
    <p:sldId id="278" r:id="rId17"/>
    <p:sldId id="293" r:id="rId18"/>
    <p:sldId id="287" r:id="rId19"/>
    <p:sldId id="282" r:id="rId20"/>
    <p:sldId id="294" r:id="rId21"/>
    <p:sldId id="295" r:id="rId22"/>
    <p:sldId id="297" r:id="rId23"/>
    <p:sldId id="298" r:id="rId24"/>
    <p:sldId id="299" r:id="rId25"/>
    <p:sldId id="279" r:id="rId26"/>
    <p:sldId id="280" r:id="rId27"/>
    <p:sldId id="281" r:id="rId28"/>
    <p:sldId id="283" r:id="rId29"/>
    <p:sldId id="285" r:id="rId30"/>
    <p:sldId id="289" r:id="rId31"/>
    <p:sldId id="290" r:id="rId32"/>
    <p:sldId id="291" r:id="rId33"/>
    <p:sldId id="292" r:id="rId34"/>
    <p:sldId id="286" r:id="rId35"/>
    <p:sldId id="288" r:id="rId36"/>
    <p:sldId id="25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87708" autoAdjust="0"/>
  </p:normalViewPr>
  <p:slideViewPr>
    <p:cSldViewPr>
      <p:cViewPr varScale="1">
        <p:scale>
          <a:sx n="64" d="100"/>
          <a:sy n="64" d="100"/>
        </p:scale>
        <p:origin x="-1458" y="-108"/>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53100-6619-4206-AB49-2E685C28EFFA}" type="datetimeFigureOut">
              <a:rPr lang="en-US" smtClean="0"/>
              <a:t>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D552A-A3FA-4228-B395-FF6D8D0C7D42}" type="slidenum">
              <a:rPr lang="en-US" smtClean="0"/>
              <a:t>‹N°›</a:t>
            </a:fld>
            <a:endParaRPr lang="en-US"/>
          </a:p>
        </p:txBody>
      </p:sp>
    </p:spTree>
    <p:extLst>
      <p:ext uri="{BB962C8B-B14F-4D97-AF65-F5344CB8AC3E}">
        <p14:creationId xmlns:p14="http://schemas.microsoft.com/office/powerpoint/2010/main" val="64685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D552A-A3FA-4228-B395-FF6D8D0C7D42}" type="slidenum">
              <a:rPr lang="en-US" smtClean="0"/>
              <a:t>4</a:t>
            </a:fld>
            <a:endParaRPr lang="en-US"/>
          </a:p>
        </p:txBody>
      </p:sp>
    </p:spTree>
    <p:extLst>
      <p:ext uri="{BB962C8B-B14F-4D97-AF65-F5344CB8AC3E}">
        <p14:creationId xmlns:p14="http://schemas.microsoft.com/office/powerpoint/2010/main" val="233484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0000">
              <a:alpha val="80000"/>
            </a:srgbClr>
          </a:solidFill>
        </p:spPr>
        <p:txBody>
          <a:bodyPr/>
          <a:lstStyle/>
          <a:p>
            <a:r>
              <a:rPr lang="fr-FR" dirty="0" err="1" smtClean="0"/>
              <a:t>Oligodontia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1513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err="1" smtClean="0"/>
              <a:t>Aetiology</a:t>
            </a:r>
            <a:endParaRPr lang="en-US" sz="3600" dirty="0"/>
          </a:p>
        </p:txBody>
      </p:sp>
      <p:sp>
        <p:nvSpPr>
          <p:cNvPr id="3" name="Content Placeholder 2"/>
          <p:cNvSpPr>
            <a:spLocks noGrp="1"/>
          </p:cNvSpPr>
          <p:nvPr>
            <p:ph idx="1"/>
          </p:nvPr>
        </p:nvSpPr>
        <p:spPr>
          <a:xfrm>
            <a:off x="457200" y="1600200"/>
            <a:ext cx="8229600" cy="5029200"/>
          </a:xfrm>
          <a:solidFill>
            <a:schemeClr val="bg1">
              <a:lumMod val="95000"/>
              <a:alpha val="77000"/>
            </a:schemeClr>
          </a:solidFill>
        </p:spPr>
        <p:txBody>
          <a:bodyPr>
            <a:normAutofit fontScale="85000" lnSpcReduction="20000"/>
          </a:bodyPr>
          <a:lstStyle/>
          <a:p>
            <a:r>
              <a:rPr lang="en-US" dirty="0" smtClean="0"/>
              <a:t>Hypodontia is associated to syndromic condition :</a:t>
            </a:r>
          </a:p>
          <a:p>
            <a:pPr>
              <a:buFontTx/>
              <a:buChar char="-"/>
            </a:pPr>
            <a:r>
              <a:rPr lang="en-US" dirty="0" err="1" smtClean="0"/>
              <a:t>Hypohidrotic</a:t>
            </a:r>
            <a:r>
              <a:rPr lang="en-US" dirty="0" smtClean="0"/>
              <a:t> ectodermal dysplasia 1 (HED) and 3 (EDA3)</a:t>
            </a:r>
          </a:p>
          <a:p>
            <a:pPr>
              <a:buFontTx/>
              <a:buChar char="-"/>
            </a:pPr>
            <a:r>
              <a:rPr lang="en-US" dirty="0" err="1" smtClean="0"/>
              <a:t>Incontinentia</a:t>
            </a:r>
            <a:r>
              <a:rPr lang="en-US" dirty="0" smtClean="0"/>
              <a:t> </a:t>
            </a:r>
            <a:r>
              <a:rPr lang="en-US" dirty="0" err="1" smtClean="0"/>
              <a:t>pigmenti</a:t>
            </a:r>
            <a:r>
              <a:rPr lang="en-US" dirty="0" smtClean="0"/>
              <a:t> (</a:t>
            </a:r>
            <a:r>
              <a:rPr lang="en-US" dirty="0" err="1" smtClean="0"/>
              <a:t>bloch</a:t>
            </a:r>
            <a:r>
              <a:rPr lang="en-US" dirty="0" smtClean="0"/>
              <a:t>-Sulzberger syndrome)</a:t>
            </a:r>
          </a:p>
          <a:p>
            <a:pPr>
              <a:buFontTx/>
              <a:buChar char="-"/>
            </a:pPr>
            <a:r>
              <a:rPr lang="en-US" dirty="0" smtClean="0"/>
              <a:t>Cleft lip/palate- ectodermal dysplasia syndrome</a:t>
            </a:r>
          </a:p>
          <a:p>
            <a:pPr>
              <a:buFontTx/>
              <a:buChar char="-"/>
            </a:pPr>
            <a:r>
              <a:rPr lang="en-US" dirty="0" err="1" smtClean="0"/>
              <a:t>Witkops</a:t>
            </a:r>
            <a:r>
              <a:rPr lang="en-US" dirty="0" smtClean="0"/>
              <a:t> syndrome (tooth and nail syndrome)</a:t>
            </a:r>
          </a:p>
          <a:p>
            <a:pPr>
              <a:buFontTx/>
              <a:buChar char="-"/>
            </a:pPr>
            <a:r>
              <a:rPr lang="en-US" dirty="0" smtClean="0"/>
              <a:t>van der </a:t>
            </a:r>
            <a:r>
              <a:rPr lang="en-US" dirty="0" err="1" smtClean="0"/>
              <a:t>Woude</a:t>
            </a:r>
            <a:r>
              <a:rPr lang="en-US" dirty="0" smtClean="0"/>
              <a:t> syndrome (lip-pit syndrome)</a:t>
            </a:r>
          </a:p>
          <a:p>
            <a:pPr>
              <a:buFontTx/>
              <a:buChar char="-"/>
            </a:pPr>
            <a:r>
              <a:rPr lang="en-US" dirty="0" smtClean="0"/>
              <a:t>Oral-facial-digital syndrome (OFD)</a:t>
            </a:r>
          </a:p>
          <a:p>
            <a:pPr>
              <a:buFontTx/>
              <a:buChar char="-"/>
            </a:pPr>
            <a:r>
              <a:rPr lang="en-US" dirty="0" err="1" smtClean="0"/>
              <a:t>Rieger</a:t>
            </a:r>
            <a:r>
              <a:rPr lang="en-US" dirty="0" smtClean="0"/>
              <a:t> syndrome</a:t>
            </a:r>
          </a:p>
          <a:p>
            <a:pPr>
              <a:buFontTx/>
              <a:buChar char="-"/>
            </a:pPr>
            <a:r>
              <a:rPr lang="en-US" dirty="0" smtClean="0"/>
              <a:t>Down syndrome</a:t>
            </a:r>
          </a:p>
          <a:p>
            <a:pPr>
              <a:buFontTx/>
              <a:buChar char="-"/>
            </a:pPr>
            <a:r>
              <a:rPr lang="en-US" dirty="0" smtClean="0"/>
              <a:t>Book syndrome</a:t>
            </a:r>
          </a:p>
          <a:p>
            <a:pPr>
              <a:buFontTx/>
              <a:buChar char="-"/>
            </a:pPr>
            <a:r>
              <a:rPr lang="en-US" dirty="0" err="1" smtClean="0"/>
              <a:t>Holoprosencephaly</a:t>
            </a:r>
            <a:endParaRPr lang="en-US" dirty="0"/>
          </a:p>
        </p:txBody>
      </p:sp>
    </p:spTree>
    <p:extLst>
      <p:ext uri="{BB962C8B-B14F-4D97-AF65-F5344CB8AC3E}">
        <p14:creationId xmlns:p14="http://schemas.microsoft.com/office/powerpoint/2010/main" val="286860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Features microdontia</a:t>
            </a:r>
            <a:endParaRPr lang="en-US" sz="3600" dirty="0"/>
          </a:p>
        </p:txBody>
      </p:sp>
      <p:sp>
        <p:nvSpPr>
          <p:cNvPr id="3" name="Content Placeholder 2"/>
          <p:cNvSpPr>
            <a:spLocks noGrp="1"/>
          </p:cNvSpPr>
          <p:nvPr>
            <p:ph idx="1"/>
          </p:nvPr>
        </p:nvSpPr>
        <p:spPr>
          <a:xfrm>
            <a:off x="457200" y="1600200"/>
            <a:ext cx="4953000" cy="5029200"/>
          </a:xfrm>
          <a:solidFill>
            <a:schemeClr val="bg1">
              <a:lumMod val="95000"/>
              <a:alpha val="77000"/>
            </a:schemeClr>
          </a:solidFill>
        </p:spPr>
        <p:txBody>
          <a:bodyPr>
            <a:normAutofit fontScale="62500" lnSpcReduction="20000"/>
          </a:bodyPr>
          <a:lstStyle/>
          <a:p>
            <a:r>
              <a:rPr lang="en-US" dirty="0" smtClean="0"/>
              <a:t>Microdontia : </a:t>
            </a:r>
            <a:r>
              <a:rPr lang="en-US" dirty="0" err="1" smtClean="0"/>
              <a:t>characterised</a:t>
            </a:r>
            <a:r>
              <a:rPr lang="en-US" dirty="0" smtClean="0"/>
              <a:t> by smaller than normal teeth</a:t>
            </a:r>
          </a:p>
          <a:p>
            <a:r>
              <a:rPr lang="en-US" dirty="0" smtClean="0"/>
              <a:t>Abnormal  shape is also frequent </a:t>
            </a:r>
          </a:p>
          <a:p>
            <a:pPr>
              <a:buFontTx/>
              <a:buChar char="-"/>
            </a:pPr>
            <a:r>
              <a:rPr lang="en-US" dirty="0" smtClean="0"/>
              <a:t>Crown : tendency to </a:t>
            </a:r>
            <a:r>
              <a:rPr lang="en-US" dirty="0" err="1" smtClean="0"/>
              <a:t>paralle</a:t>
            </a:r>
            <a:r>
              <a:rPr lang="en-US" dirty="0" smtClean="0"/>
              <a:t> side or inclined toward the occlusal table</a:t>
            </a:r>
          </a:p>
          <a:p>
            <a:pPr>
              <a:buFontTx/>
              <a:buChar char="-"/>
            </a:pPr>
            <a:r>
              <a:rPr lang="en-US" dirty="0" smtClean="0"/>
              <a:t>Root : shorter than usual and abnormal form</a:t>
            </a:r>
          </a:p>
          <a:p>
            <a:pPr>
              <a:buFontTx/>
              <a:buChar char="-"/>
            </a:pPr>
            <a:r>
              <a:rPr lang="en-US" dirty="0" smtClean="0"/>
              <a:t>There is a lack of dental tissue</a:t>
            </a:r>
          </a:p>
          <a:p>
            <a:pPr>
              <a:buFontTx/>
              <a:buChar char="-"/>
            </a:pPr>
            <a:r>
              <a:rPr lang="en-US" dirty="0" smtClean="0"/>
              <a:t>All or only some of the teeth can be affected with varying degree </a:t>
            </a:r>
          </a:p>
          <a:p>
            <a:r>
              <a:rPr lang="en-US" dirty="0" err="1" smtClean="0"/>
              <a:t>Microdont</a:t>
            </a:r>
            <a:r>
              <a:rPr lang="en-US" dirty="0" smtClean="0"/>
              <a:t> teeth present a reduce surface area of enamel, that can be problematic for reconstructive technics</a:t>
            </a:r>
          </a:p>
          <a:p>
            <a:r>
              <a:rPr lang="en-US" dirty="0" smtClean="0"/>
              <a:t>Because of the combination of missing teeth and reduce size of the remaining element there is </a:t>
            </a:r>
            <a:r>
              <a:rPr lang="en-US" dirty="0" err="1" smtClean="0"/>
              <a:t>discrepency</a:t>
            </a:r>
            <a:r>
              <a:rPr lang="en-US" dirty="0" smtClean="0"/>
              <a:t> between the skeletal base and the dental base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30" y="1600200"/>
            <a:ext cx="3471907" cy="257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31" y="4191683"/>
            <a:ext cx="3360400" cy="250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a:off x="7282683" y="4724400"/>
            <a:ext cx="642117"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6477001" y="5029200"/>
            <a:ext cx="609599"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6617333" y="3352800"/>
            <a:ext cx="609598"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95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Features Conical teeth</a:t>
            </a:r>
            <a:endParaRPr lang="en-US" sz="3600" dirty="0"/>
          </a:p>
        </p:txBody>
      </p:sp>
      <p:sp>
        <p:nvSpPr>
          <p:cNvPr id="3" name="Content Placeholder 2"/>
          <p:cNvSpPr>
            <a:spLocks noGrp="1"/>
          </p:cNvSpPr>
          <p:nvPr>
            <p:ph idx="1"/>
          </p:nvPr>
        </p:nvSpPr>
        <p:spPr>
          <a:xfrm>
            <a:off x="457200" y="1600200"/>
            <a:ext cx="4800600" cy="5029200"/>
          </a:xfrm>
          <a:solidFill>
            <a:schemeClr val="bg1">
              <a:lumMod val="95000"/>
              <a:alpha val="77000"/>
            </a:schemeClr>
          </a:solidFill>
        </p:spPr>
        <p:txBody>
          <a:bodyPr>
            <a:normAutofit fontScale="70000" lnSpcReduction="20000"/>
          </a:bodyPr>
          <a:lstStyle/>
          <a:p>
            <a:r>
              <a:rPr lang="en-US" dirty="0" smtClean="0"/>
              <a:t>As microdontia can affect one or several teeth</a:t>
            </a:r>
          </a:p>
          <a:p>
            <a:r>
              <a:rPr lang="en-US" dirty="0" smtClean="0"/>
              <a:t>As with microdontia can be genetically determined but can also have systemic or local causes</a:t>
            </a:r>
          </a:p>
          <a:p>
            <a:r>
              <a:rPr lang="en-US" dirty="0" smtClean="0"/>
              <a:t>In case of conical teeth two problem must be address </a:t>
            </a:r>
          </a:p>
          <a:p>
            <a:pPr>
              <a:buFontTx/>
              <a:buChar char="-"/>
            </a:pPr>
            <a:r>
              <a:rPr lang="en-US" dirty="0" smtClean="0"/>
              <a:t>it is highly non esthetic</a:t>
            </a:r>
          </a:p>
          <a:p>
            <a:pPr>
              <a:buFontTx/>
              <a:buChar char="-"/>
            </a:pPr>
            <a:r>
              <a:rPr lang="en-US" dirty="0" smtClean="0"/>
              <a:t>can lead to trauma</a:t>
            </a:r>
          </a:p>
          <a:p>
            <a:r>
              <a:rPr lang="en-US" dirty="0" smtClean="0"/>
              <a:t>The point can be remove to avoid trauma , but care must be taken as there is a very narrow pulp</a:t>
            </a:r>
          </a:p>
          <a:p>
            <a:r>
              <a:rPr lang="en-US" dirty="0" smtClean="0"/>
              <a:t>Restorative material or </a:t>
            </a:r>
            <a:r>
              <a:rPr lang="en-US" dirty="0" err="1" smtClean="0"/>
              <a:t>overdenture</a:t>
            </a:r>
            <a:r>
              <a:rPr lang="en-US" dirty="0" smtClean="0"/>
              <a:t> can be used</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272" y="1676400"/>
            <a:ext cx="344185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33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Ectopic eruption</a:t>
            </a:r>
            <a:endParaRPr lang="en-US" sz="3600" dirty="0"/>
          </a:p>
        </p:txBody>
      </p:sp>
      <p:sp>
        <p:nvSpPr>
          <p:cNvPr id="3" name="Content Placeholder 2"/>
          <p:cNvSpPr>
            <a:spLocks noGrp="1"/>
          </p:cNvSpPr>
          <p:nvPr>
            <p:ph idx="1"/>
          </p:nvPr>
        </p:nvSpPr>
        <p:spPr>
          <a:xfrm>
            <a:off x="228600" y="1676400"/>
            <a:ext cx="4953000" cy="4953000"/>
          </a:xfrm>
          <a:solidFill>
            <a:schemeClr val="bg1">
              <a:lumMod val="95000"/>
              <a:alpha val="77000"/>
            </a:schemeClr>
          </a:solidFill>
        </p:spPr>
        <p:txBody>
          <a:bodyPr>
            <a:normAutofit fontScale="70000" lnSpcReduction="20000"/>
          </a:bodyPr>
          <a:lstStyle/>
          <a:p>
            <a:r>
              <a:rPr lang="en-US" dirty="0" smtClean="0"/>
              <a:t>Ectopic eruption of permanent teeth is common in hypodontia and is probably caused both by the lack of adjacent teeth to guide the eruptive process and of spaces in which they may erupt</a:t>
            </a:r>
          </a:p>
          <a:p>
            <a:r>
              <a:rPr lang="en-US" dirty="0" smtClean="0"/>
              <a:t>This can lead to esthetic and functional problem</a:t>
            </a:r>
          </a:p>
          <a:p>
            <a:r>
              <a:rPr lang="en-US" dirty="0" smtClean="0"/>
              <a:t>This can usually be  corrected (but not always) with orthodontic treatment and surgical exposure if necessary</a:t>
            </a:r>
          </a:p>
          <a:p>
            <a:r>
              <a:rPr lang="en-US" dirty="0" smtClean="0"/>
              <a:t>A classic case is the eruption and migration of the maxillary canine mesially when the incisor are missing</a:t>
            </a:r>
          </a:p>
          <a:p>
            <a:r>
              <a:rPr lang="en-US" dirty="0" smtClean="0"/>
              <a:t>In this case the permanent  mandibular canine erupted  in place of the incisors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582" y="4155475"/>
            <a:ext cx="3775364" cy="247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9791" y="1619360"/>
            <a:ext cx="3535074" cy="253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2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Retained primary teeth</a:t>
            </a:r>
            <a:endParaRPr lang="en-US" sz="3600" dirty="0"/>
          </a:p>
        </p:txBody>
      </p:sp>
      <p:sp>
        <p:nvSpPr>
          <p:cNvPr id="3" name="Content Placeholder 2"/>
          <p:cNvSpPr>
            <a:spLocks noGrp="1"/>
          </p:cNvSpPr>
          <p:nvPr>
            <p:ph idx="1"/>
          </p:nvPr>
        </p:nvSpPr>
        <p:spPr>
          <a:xfrm>
            <a:off x="457200" y="1600200"/>
            <a:ext cx="8229600" cy="5029200"/>
          </a:xfrm>
          <a:solidFill>
            <a:schemeClr val="bg1">
              <a:lumMod val="95000"/>
              <a:alpha val="77000"/>
            </a:schemeClr>
          </a:solidFill>
        </p:spPr>
        <p:txBody>
          <a:bodyPr>
            <a:normAutofit lnSpcReduction="10000"/>
          </a:bodyPr>
          <a:lstStyle/>
          <a:p>
            <a:r>
              <a:rPr lang="en-US" dirty="0" smtClean="0"/>
              <a:t>Delayed eruption of permanent teeth is a feature of hypodontia</a:t>
            </a:r>
          </a:p>
          <a:p>
            <a:r>
              <a:rPr lang="en-US" dirty="0" smtClean="0"/>
              <a:t>If the permanent successor is missing, primary teeth can be retained for long time, sometime even in the fourth and fifth decade</a:t>
            </a:r>
          </a:p>
          <a:p>
            <a:r>
              <a:rPr lang="en-US" dirty="0" smtClean="0"/>
              <a:t>If the permanent successor is not present the primary teeth still have high chance to undergoing root resorption</a:t>
            </a:r>
          </a:p>
          <a:p>
            <a:r>
              <a:rPr lang="en-US" dirty="0" smtClean="0"/>
              <a:t>But the rate of resorption will be variable depending of the teeth, age and patient</a:t>
            </a:r>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21282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Retained primary teeth</a:t>
            </a:r>
            <a:endParaRPr lang="en-US" sz="3600" dirty="0"/>
          </a:p>
        </p:txBody>
      </p:sp>
      <p:sp>
        <p:nvSpPr>
          <p:cNvPr id="3" name="Content Placeholder 2"/>
          <p:cNvSpPr>
            <a:spLocks noGrp="1"/>
          </p:cNvSpPr>
          <p:nvPr>
            <p:ph idx="1"/>
          </p:nvPr>
        </p:nvSpPr>
        <p:spPr>
          <a:xfrm>
            <a:off x="457200" y="1600200"/>
            <a:ext cx="3962400" cy="5029200"/>
          </a:xfrm>
          <a:solidFill>
            <a:schemeClr val="bg1">
              <a:lumMod val="95000"/>
              <a:alpha val="77000"/>
            </a:schemeClr>
          </a:solidFill>
        </p:spPr>
        <p:txBody>
          <a:bodyPr>
            <a:normAutofit fontScale="55000" lnSpcReduction="20000"/>
          </a:bodyPr>
          <a:lstStyle/>
          <a:p>
            <a:r>
              <a:rPr lang="en-US" dirty="0" smtClean="0"/>
              <a:t>Canine</a:t>
            </a:r>
          </a:p>
          <a:p>
            <a:r>
              <a:rPr lang="en-US" dirty="0" smtClean="0"/>
              <a:t>Up to age 35, 60-80% have minimal root resorption</a:t>
            </a:r>
          </a:p>
          <a:p>
            <a:r>
              <a:rPr lang="en-US" dirty="0" smtClean="0"/>
              <a:t>20-40% less than half the root resorbed</a:t>
            </a:r>
          </a:p>
          <a:p>
            <a:r>
              <a:rPr lang="en-US" dirty="0" smtClean="0"/>
              <a:t>After 35 years the root resorption is likely to increase </a:t>
            </a:r>
          </a:p>
          <a:p>
            <a:r>
              <a:rPr lang="en-US" dirty="0" smtClean="0"/>
              <a:t>Primary molar</a:t>
            </a:r>
          </a:p>
          <a:p>
            <a:r>
              <a:rPr lang="en-US" dirty="0" smtClean="0"/>
              <a:t>up to age 12 20% have minimal resorption and 80% have more than half the root resorbed</a:t>
            </a:r>
          </a:p>
          <a:p>
            <a:r>
              <a:rPr lang="en-US" dirty="0" smtClean="0"/>
              <a:t>Secondary molar</a:t>
            </a:r>
          </a:p>
          <a:p>
            <a:r>
              <a:rPr lang="en-US" dirty="0" smtClean="0"/>
              <a:t>Up to age 24 40-60% have minimal root resorption  the rest will have less than 50% root resorption</a:t>
            </a:r>
          </a:p>
          <a:p>
            <a:r>
              <a:rPr lang="en-US" dirty="0" smtClean="0"/>
              <a:t>When doing the treatment planning keep in mind that even if at the present time there is no root resorption on  a lacteal teeth  root resorption will happen with time</a:t>
            </a:r>
          </a:p>
          <a:p>
            <a:endParaRPr lang="en-US" dirty="0" smtClean="0"/>
          </a:p>
          <a:p>
            <a:endParaRPr lang="en-US" dirty="0" smtClean="0"/>
          </a:p>
          <a:p>
            <a:pPr marL="0" indent="0">
              <a:buNone/>
            </a:pPr>
            <a:endParaRPr lang="en-US" dirty="0" smtClean="0"/>
          </a:p>
          <a:p>
            <a:endParaRPr lang="en-U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63526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756034" y="4267200"/>
            <a:ext cx="3962400" cy="2362200"/>
          </a:xfrm>
          <a:prstGeom prst="rect">
            <a:avLst/>
          </a:prstGeom>
          <a:solidFill>
            <a:schemeClr val="bg1">
              <a:lumMod val="95000"/>
              <a:alpha val="77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 this patient case (15 years old)</a:t>
            </a:r>
          </a:p>
          <a:p>
            <a:r>
              <a:rPr lang="en-US" dirty="0" smtClean="0"/>
              <a:t>The root of 84 is almost entirely resorbed</a:t>
            </a:r>
          </a:p>
          <a:p>
            <a:r>
              <a:rPr lang="en-US" dirty="0" smtClean="0"/>
              <a:t>85 root more than half</a:t>
            </a:r>
          </a:p>
          <a:p>
            <a:r>
              <a:rPr lang="en-US" dirty="0" smtClean="0"/>
              <a:t>65 root is almost intact</a:t>
            </a:r>
          </a:p>
          <a:p>
            <a:pPr marL="0" indent="0">
              <a:buNone/>
            </a:pPr>
            <a:endParaRPr lang="en-US" dirty="0" smtClean="0"/>
          </a:p>
          <a:p>
            <a:endParaRPr lang="en-US" dirty="0" smtClean="0"/>
          </a:p>
          <a:p>
            <a:pPr marL="0" indent="0">
              <a:buFont typeface="Arial" pitchFamily="34" charset="0"/>
              <a:buNone/>
            </a:pPr>
            <a:endParaRPr lang="en-US" dirty="0" smtClean="0"/>
          </a:p>
          <a:p>
            <a:endParaRPr lang="en-US" dirty="0" smtClean="0"/>
          </a:p>
        </p:txBody>
      </p:sp>
    </p:spTree>
    <p:extLst>
      <p:ext uri="{BB962C8B-B14F-4D97-AF65-F5344CB8AC3E}">
        <p14:creationId xmlns:p14="http://schemas.microsoft.com/office/powerpoint/2010/main" val="49693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Retained primary teeth</a:t>
            </a:r>
            <a:endParaRPr lang="en-US" sz="3600" dirty="0"/>
          </a:p>
        </p:txBody>
      </p:sp>
      <p:sp>
        <p:nvSpPr>
          <p:cNvPr id="3" name="Content Placeholder 2"/>
          <p:cNvSpPr>
            <a:spLocks noGrp="1"/>
          </p:cNvSpPr>
          <p:nvPr>
            <p:ph idx="1"/>
          </p:nvPr>
        </p:nvSpPr>
        <p:spPr>
          <a:xfrm>
            <a:off x="457200" y="1600200"/>
            <a:ext cx="4191000" cy="5029200"/>
          </a:xfrm>
          <a:solidFill>
            <a:schemeClr val="bg1">
              <a:lumMod val="95000"/>
              <a:alpha val="77000"/>
            </a:schemeClr>
          </a:solidFill>
        </p:spPr>
        <p:txBody>
          <a:bodyPr>
            <a:normAutofit fontScale="62500" lnSpcReduction="20000"/>
          </a:bodyPr>
          <a:lstStyle/>
          <a:p>
            <a:r>
              <a:rPr lang="en-US" dirty="0" smtClean="0"/>
              <a:t>Retained teeth can give satisfactory service for many year</a:t>
            </a:r>
          </a:p>
          <a:p>
            <a:r>
              <a:rPr lang="en-US" dirty="0" smtClean="0"/>
              <a:t>The </a:t>
            </a:r>
            <a:r>
              <a:rPr lang="en-US" dirty="0" err="1" smtClean="0"/>
              <a:t>descision</a:t>
            </a:r>
            <a:r>
              <a:rPr lang="en-US" dirty="0" smtClean="0"/>
              <a:t> to extract or not must be based on case by case basis </a:t>
            </a:r>
          </a:p>
          <a:p>
            <a:r>
              <a:rPr lang="en-US" dirty="0" smtClean="0"/>
              <a:t>The most common trouble are :</a:t>
            </a:r>
          </a:p>
          <a:p>
            <a:pPr>
              <a:buFontTx/>
              <a:buChar char="-"/>
            </a:pPr>
            <a:r>
              <a:rPr lang="en-US" dirty="0" smtClean="0"/>
              <a:t>loss of dental tissue resulting in </a:t>
            </a:r>
            <a:r>
              <a:rPr lang="en-US" dirty="0" err="1" smtClean="0"/>
              <a:t>unesthetic</a:t>
            </a:r>
            <a:r>
              <a:rPr lang="en-US" dirty="0" smtClean="0"/>
              <a:t> appearance and supra occlusion of the adjacent </a:t>
            </a:r>
          </a:p>
          <a:p>
            <a:pPr>
              <a:buFontTx/>
              <a:buChar char="-"/>
            </a:pPr>
            <a:r>
              <a:rPr lang="en-US" dirty="0" smtClean="0"/>
              <a:t>Retained primary teeth frequently become ankylosed and consequently infra-occluded</a:t>
            </a:r>
          </a:p>
          <a:p>
            <a:pPr>
              <a:buFontTx/>
              <a:buChar char="-"/>
            </a:pPr>
            <a:r>
              <a:rPr lang="en-US" dirty="0" smtClean="0"/>
              <a:t>The </a:t>
            </a:r>
            <a:r>
              <a:rPr lang="en-US" dirty="0" err="1" smtClean="0"/>
              <a:t>ankylos</a:t>
            </a:r>
            <a:r>
              <a:rPr lang="en-US" dirty="0" smtClean="0"/>
              <a:t> lead to a failure of </a:t>
            </a:r>
            <a:r>
              <a:rPr lang="en-US" dirty="0" err="1" smtClean="0"/>
              <a:t>developement</a:t>
            </a:r>
            <a:r>
              <a:rPr lang="en-US" dirty="0" smtClean="0"/>
              <a:t> of the alveolar process</a:t>
            </a:r>
          </a:p>
          <a:p>
            <a:pPr>
              <a:buFontTx/>
              <a:buChar char="-"/>
            </a:pPr>
            <a:r>
              <a:rPr lang="en-US" dirty="0" err="1" smtClean="0"/>
              <a:t>Severly</a:t>
            </a:r>
            <a:r>
              <a:rPr lang="en-US" dirty="0" smtClean="0"/>
              <a:t> infra occluded teeth can be </a:t>
            </a:r>
            <a:r>
              <a:rPr lang="en-US" dirty="0" err="1" smtClean="0"/>
              <a:t>difficulte</a:t>
            </a:r>
            <a:r>
              <a:rPr lang="en-US" dirty="0" smtClean="0"/>
              <a:t> to removed and will lead to further loss of alveolar bone</a:t>
            </a:r>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41338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2" y="4194093"/>
            <a:ext cx="3476625" cy="247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02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Ankylosis</a:t>
            </a:r>
            <a:endParaRPr lang="en-US" sz="3600" dirty="0"/>
          </a:p>
        </p:txBody>
      </p:sp>
      <p:sp>
        <p:nvSpPr>
          <p:cNvPr id="3" name="Content Placeholder 2"/>
          <p:cNvSpPr>
            <a:spLocks noGrp="1"/>
          </p:cNvSpPr>
          <p:nvPr>
            <p:ph idx="1"/>
          </p:nvPr>
        </p:nvSpPr>
        <p:spPr>
          <a:xfrm>
            <a:off x="457200" y="1600200"/>
            <a:ext cx="8077200" cy="5029200"/>
          </a:xfrm>
          <a:solidFill>
            <a:schemeClr val="bg1">
              <a:lumMod val="95000"/>
              <a:alpha val="77000"/>
            </a:schemeClr>
          </a:solidFill>
        </p:spPr>
        <p:txBody>
          <a:bodyPr>
            <a:normAutofit fontScale="77500" lnSpcReduction="20000"/>
          </a:bodyPr>
          <a:lstStyle/>
          <a:p>
            <a:r>
              <a:rPr lang="en-US" dirty="0" smtClean="0"/>
              <a:t>Ankylosis is an anatomical fusion between cementum and alveolar bone</a:t>
            </a:r>
          </a:p>
          <a:p>
            <a:r>
              <a:rPr lang="en-US" dirty="0" smtClean="0"/>
              <a:t>It prevents the normal compensatory eruptive mechanism that maintains the level of the occlusal plane during continued vertical skeletal development</a:t>
            </a:r>
          </a:p>
          <a:p>
            <a:r>
              <a:rPr lang="en-US" dirty="0" smtClean="0"/>
              <a:t>Without compensatory mechanism an ankylosed tooth became infra-occluded</a:t>
            </a:r>
          </a:p>
          <a:p>
            <a:r>
              <a:rPr lang="en-US" dirty="0" smtClean="0"/>
              <a:t>The seems to be a genetic component to the condition as if a child is touch by the condition, the sibling have a high probability of being touch also</a:t>
            </a:r>
          </a:p>
          <a:p>
            <a:r>
              <a:rPr lang="en-US" dirty="0" smtClean="0"/>
              <a:t>The prevalence have been reported to be between 1.3% to 8.9%</a:t>
            </a:r>
          </a:p>
          <a:p>
            <a:r>
              <a:rPr lang="en-US" dirty="0" smtClean="0"/>
              <a:t>Their seems to have a higher prevalence in subject with hypodontia suggesting a common mechanism</a:t>
            </a:r>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378630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Ankylosis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049778122"/>
              </p:ext>
            </p:extLst>
          </p:nvPr>
        </p:nvGraphicFramePr>
        <p:xfrm>
          <a:off x="533400" y="1676400"/>
          <a:ext cx="8229600" cy="5029200"/>
        </p:xfrm>
        <a:graphic>
          <a:graphicData uri="http://schemas.openxmlformats.org/drawingml/2006/table">
            <a:tbl>
              <a:tblPr firstRow="1" bandRow="1">
                <a:tableStyleId>{5C22544A-7EE6-4342-B048-85BDC9FD1C3A}</a:tableStyleId>
              </a:tblPr>
              <a:tblGrid>
                <a:gridCol w="2468880"/>
                <a:gridCol w="5760720"/>
              </a:tblGrid>
              <a:tr h="342229">
                <a:tc>
                  <a:txBody>
                    <a:bodyPr/>
                    <a:lstStyle/>
                    <a:p>
                      <a:r>
                        <a:rPr lang="fr-FR" dirty="0" err="1" smtClean="0"/>
                        <a:t>Feature</a:t>
                      </a:r>
                      <a:endParaRPr lang="en-US" dirty="0"/>
                    </a:p>
                  </a:txBody>
                  <a:tcPr/>
                </a:tc>
                <a:tc>
                  <a:txBody>
                    <a:bodyPr/>
                    <a:lstStyle/>
                    <a:p>
                      <a:r>
                        <a:rPr lang="fr-FR" dirty="0" smtClean="0"/>
                        <a:t> </a:t>
                      </a:r>
                      <a:r>
                        <a:rPr lang="fr-FR" dirty="0" err="1" smtClean="0"/>
                        <a:t>Consequence</a:t>
                      </a:r>
                      <a:endParaRPr lang="en-US" dirty="0"/>
                    </a:p>
                  </a:txBody>
                  <a:tcPr/>
                </a:tc>
              </a:tr>
              <a:tr h="843853">
                <a:tc>
                  <a:txBody>
                    <a:bodyPr/>
                    <a:lstStyle/>
                    <a:p>
                      <a:r>
                        <a:rPr lang="en-US" noProof="0" dirty="0" smtClean="0"/>
                        <a:t>Infra-occluded</a:t>
                      </a:r>
                      <a:r>
                        <a:rPr lang="en-US" baseline="0" noProof="0" dirty="0" smtClean="0"/>
                        <a:t> primary molar</a:t>
                      </a:r>
                      <a:endParaRPr lang="en-US" noProof="0" dirty="0"/>
                    </a:p>
                  </a:txBody>
                  <a:tcPr/>
                </a:tc>
                <a:tc>
                  <a:txBody>
                    <a:bodyPr/>
                    <a:lstStyle/>
                    <a:p>
                      <a:pPr marL="285750" indent="-285750">
                        <a:buFont typeface="Arial" pitchFamily="34" charset="0"/>
                        <a:buChar char="•"/>
                      </a:pPr>
                      <a:r>
                        <a:rPr lang="en-US" noProof="0" smtClean="0"/>
                        <a:t>Delayed exfoliation</a:t>
                      </a:r>
                    </a:p>
                    <a:p>
                      <a:pPr marL="285750" indent="-285750">
                        <a:buFont typeface="Arial" pitchFamily="34" charset="0"/>
                        <a:buChar char="•"/>
                      </a:pPr>
                      <a:r>
                        <a:rPr lang="en-US" noProof="0" smtClean="0"/>
                        <a:t>Progressive infra –occlusion</a:t>
                      </a:r>
                    </a:p>
                    <a:p>
                      <a:pPr marL="285750" indent="-285750">
                        <a:buFont typeface="Arial" pitchFamily="34" charset="0"/>
                        <a:buChar char="•"/>
                      </a:pPr>
                      <a:r>
                        <a:rPr lang="en-US" noProof="0" smtClean="0"/>
                        <a:t>Difficulty</a:t>
                      </a:r>
                      <a:r>
                        <a:rPr lang="en-US" baseline="0" noProof="0" smtClean="0"/>
                        <a:t> with extraction</a:t>
                      </a:r>
                      <a:endParaRPr lang="en-US" noProof="0"/>
                    </a:p>
                  </a:txBody>
                  <a:tcPr/>
                </a:tc>
              </a:tr>
              <a:tr h="1267020">
                <a:tc>
                  <a:txBody>
                    <a:bodyPr/>
                    <a:lstStyle/>
                    <a:p>
                      <a:r>
                        <a:rPr lang="en-US" noProof="0" smtClean="0"/>
                        <a:t>Permanent successor</a:t>
                      </a:r>
                      <a:endParaRPr lang="en-US" noProof="0"/>
                    </a:p>
                  </a:txBody>
                  <a:tcPr/>
                </a:tc>
                <a:tc>
                  <a:txBody>
                    <a:bodyPr/>
                    <a:lstStyle/>
                    <a:p>
                      <a:pPr marL="285750" indent="-285750">
                        <a:buFont typeface="Arial" pitchFamily="34" charset="0"/>
                        <a:buChar char="•"/>
                      </a:pPr>
                      <a:r>
                        <a:rPr lang="en-US" noProof="0" dirty="0" smtClean="0"/>
                        <a:t>Delayed eruption or impaction</a:t>
                      </a:r>
                    </a:p>
                    <a:p>
                      <a:pPr marL="285750" indent="-285750">
                        <a:buFont typeface="Arial" pitchFamily="34" charset="0"/>
                        <a:buChar char="•"/>
                      </a:pPr>
                      <a:r>
                        <a:rPr lang="en-US" noProof="0" dirty="0" smtClean="0"/>
                        <a:t>Abnormal</a:t>
                      </a:r>
                      <a:r>
                        <a:rPr lang="en-US" baseline="0" noProof="0" dirty="0" smtClean="0"/>
                        <a:t> eruption pattern</a:t>
                      </a:r>
                    </a:p>
                    <a:p>
                      <a:pPr marL="285750" indent="-285750">
                        <a:buFont typeface="Arial" pitchFamily="34" charset="0"/>
                        <a:buChar char="•"/>
                      </a:pPr>
                      <a:r>
                        <a:rPr lang="en-US" baseline="0" noProof="0" dirty="0" smtClean="0"/>
                        <a:t>Disturbed root development</a:t>
                      </a:r>
                    </a:p>
                    <a:p>
                      <a:pPr marL="285750" indent="-285750">
                        <a:buFont typeface="Arial" pitchFamily="34" charset="0"/>
                        <a:buChar char="•"/>
                      </a:pPr>
                      <a:r>
                        <a:rPr lang="en-US" baseline="0" noProof="0" dirty="0" smtClean="0"/>
                        <a:t>Rotation of successor</a:t>
                      </a:r>
                    </a:p>
                    <a:p>
                      <a:pPr marL="285750" indent="-285750">
                        <a:buFont typeface="Arial" pitchFamily="34" charset="0"/>
                        <a:buChar char="•"/>
                      </a:pPr>
                      <a:r>
                        <a:rPr lang="en-US" baseline="0" noProof="0" dirty="0" smtClean="0"/>
                        <a:t>Cyst formation</a:t>
                      </a:r>
                      <a:endParaRPr lang="en-US" noProof="0" dirty="0"/>
                    </a:p>
                  </a:txBody>
                  <a:tcPr/>
                </a:tc>
              </a:tr>
              <a:tr h="1979718">
                <a:tc>
                  <a:txBody>
                    <a:bodyPr/>
                    <a:lstStyle/>
                    <a:p>
                      <a:r>
                        <a:rPr lang="en-US" noProof="0" smtClean="0"/>
                        <a:t>Developing</a:t>
                      </a:r>
                      <a:r>
                        <a:rPr lang="en-US" baseline="0" noProof="0" smtClean="0"/>
                        <a:t> occlusion</a:t>
                      </a:r>
                      <a:endParaRPr lang="en-US" noProof="0"/>
                    </a:p>
                  </a:txBody>
                  <a:tcPr/>
                </a:tc>
                <a:tc>
                  <a:txBody>
                    <a:bodyPr/>
                    <a:lstStyle/>
                    <a:p>
                      <a:pPr marL="285750" indent="-285750">
                        <a:buFont typeface="Arial" pitchFamily="34" charset="0"/>
                        <a:buChar char="•"/>
                      </a:pPr>
                      <a:r>
                        <a:rPr lang="en-US" sz="1600" noProof="0" dirty="0" smtClean="0"/>
                        <a:t>Potential</a:t>
                      </a:r>
                      <a:r>
                        <a:rPr lang="en-US" sz="1600" baseline="0" noProof="0" dirty="0" smtClean="0"/>
                        <a:t> site for developing malocclusion</a:t>
                      </a:r>
                    </a:p>
                    <a:p>
                      <a:pPr marL="285750" indent="-285750">
                        <a:buFont typeface="Arial" pitchFamily="34" charset="0"/>
                        <a:buChar char="•"/>
                      </a:pPr>
                      <a:r>
                        <a:rPr lang="en-US" sz="1600" baseline="0" noProof="0" dirty="0" smtClean="0"/>
                        <a:t>Midline shift</a:t>
                      </a:r>
                    </a:p>
                    <a:p>
                      <a:pPr marL="285750" indent="-285750">
                        <a:buFont typeface="Arial" pitchFamily="34" charset="0"/>
                        <a:buChar char="•"/>
                      </a:pPr>
                      <a:r>
                        <a:rPr lang="en-US" sz="1600" baseline="0" noProof="0" dirty="0" smtClean="0"/>
                        <a:t>Over eruption of opposing tooth</a:t>
                      </a:r>
                    </a:p>
                    <a:p>
                      <a:pPr marL="285750" indent="-285750">
                        <a:buFont typeface="Arial" pitchFamily="34" charset="0"/>
                        <a:buChar char="•"/>
                      </a:pPr>
                      <a:r>
                        <a:rPr lang="en-US" sz="1600" baseline="0" noProof="0" dirty="0" smtClean="0"/>
                        <a:t>Tipping of adjacent teeth</a:t>
                      </a:r>
                    </a:p>
                    <a:p>
                      <a:pPr marL="285750" indent="-285750">
                        <a:buFont typeface="Arial" pitchFamily="34" charset="0"/>
                        <a:buChar char="•"/>
                      </a:pPr>
                      <a:r>
                        <a:rPr lang="en-US" sz="1600" baseline="0" noProof="0" dirty="0" smtClean="0"/>
                        <a:t>Localized open bite</a:t>
                      </a:r>
                    </a:p>
                    <a:p>
                      <a:pPr marL="285750" indent="-285750">
                        <a:buFont typeface="Arial" pitchFamily="34" charset="0"/>
                        <a:buChar char="•"/>
                      </a:pPr>
                      <a:r>
                        <a:rPr lang="en-US" sz="1600" baseline="0" noProof="0" dirty="0" smtClean="0"/>
                        <a:t>Reduced vertical alveolar bone development</a:t>
                      </a:r>
                    </a:p>
                    <a:p>
                      <a:pPr marL="285750" indent="-285750">
                        <a:buFont typeface="Arial" pitchFamily="34" charset="0"/>
                        <a:buChar char="•"/>
                      </a:pPr>
                      <a:r>
                        <a:rPr lang="en-US" sz="1600" baseline="0" noProof="0" dirty="0" smtClean="0"/>
                        <a:t>Impaired mastication</a:t>
                      </a:r>
                    </a:p>
                    <a:p>
                      <a:pPr marL="285750" indent="-285750">
                        <a:buFont typeface="Arial" pitchFamily="34" charset="0"/>
                        <a:buChar char="•"/>
                      </a:pPr>
                      <a:r>
                        <a:rPr lang="en-US" sz="1600" baseline="0" noProof="0" dirty="0" smtClean="0"/>
                        <a:t>The condition is also associated with a higher frequency of impacted maxillary canine, ectopic first permanent molars</a:t>
                      </a:r>
                      <a:endParaRPr lang="en-US" sz="1600" noProof="0" dirty="0"/>
                    </a:p>
                  </a:txBody>
                  <a:tcPr/>
                </a:tc>
              </a:tr>
            </a:tbl>
          </a:graphicData>
        </a:graphic>
      </p:graphicFrame>
    </p:spTree>
    <p:extLst>
      <p:ext uri="{BB962C8B-B14F-4D97-AF65-F5344CB8AC3E}">
        <p14:creationId xmlns:p14="http://schemas.microsoft.com/office/powerpoint/2010/main" val="109594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Ankylosis</a:t>
            </a:r>
            <a:endParaRPr lang="en-US" sz="3600" dirty="0"/>
          </a:p>
        </p:txBody>
      </p:sp>
      <p:sp>
        <p:nvSpPr>
          <p:cNvPr id="3" name="Content Placeholder 2"/>
          <p:cNvSpPr>
            <a:spLocks noGrp="1"/>
          </p:cNvSpPr>
          <p:nvPr>
            <p:ph idx="1"/>
          </p:nvPr>
        </p:nvSpPr>
        <p:spPr>
          <a:xfrm>
            <a:off x="457200" y="1600200"/>
            <a:ext cx="8001000" cy="1981200"/>
          </a:xfrm>
          <a:solidFill>
            <a:schemeClr val="bg1">
              <a:lumMod val="95000"/>
              <a:alpha val="77000"/>
            </a:schemeClr>
          </a:solidFill>
        </p:spPr>
        <p:txBody>
          <a:bodyPr>
            <a:normAutofit/>
          </a:bodyPr>
          <a:lstStyle/>
          <a:p>
            <a:r>
              <a:rPr lang="en-US" dirty="0" smtClean="0"/>
              <a:t>QUIZ </a:t>
            </a:r>
          </a:p>
          <a:p>
            <a:r>
              <a:rPr lang="en-US" dirty="0" smtClean="0"/>
              <a:t>How do you determined if a teeth is ankylosed ?</a:t>
            </a:r>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26215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a:t>
            </a:r>
            <a:br>
              <a:rPr lang="en-US" dirty="0" smtClean="0"/>
            </a:br>
            <a:r>
              <a:rPr lang="en-US" sz="3600" dirty="0" smtClean="0"/>
              <a:t>definition</a:t>
            </a:r>
            <a:endParaRPr lang="en-US" sz="3600" dirty="0"/>
          </a:p>
        </p:txBody>
      </p:sp>
      <p:sp>
        <p:nvSpPr>
          <p:cNvPr id="3" name="Content Placeholder 2"/>
          <p:cNvSpPr>
            <a:spLocks noGrp="1"/>
          </p:cNvSpPr>
          <p:nvPr>
            <p:ph idx="1"/>
          </p:nvPr>
        </p:nvSpPr>
        <p:spPr>
          <a:solidFill>
            <a:schemeClr val="bg1">
              <a:lumMod val="95000"/>
              <a:alpha val="77000"/>
            </a:schemeClr>
          </a:solidFill>
        </p:spPr>
        <p:txBody>
          <a:bodyPr>
            <a:normAutofit fontScale="92500"/>
          </a:bodyPr>
          <a:lstStyle/>
          <a:p>
            <a:r>
              <a:rPr lang="en-US" dirty="0" smtClean="0"/>
              <a:t>There is no official classification for missing teeth.</a:t>
            </a:r>
          </a:p>
          <a:p>
            <a:r>
              <a:rPr lang="en-US" dirty="0" smtClean="0"/>
              <a:t>In today article the patient is missing 8 teeth</a:t>
            </a:r>
          </a:p>
          <a:p>
            <a:r>
              <a:rPr lang="en-US" dirty="0" smtClean="0"/>
              <a:t>Hypodontia : the most common term, it is often used to describe every condition, including the absence of all teeth (anodontia)</a:t>
            </a:r>
          </a:p>
          <a:p>
            <a:pPr>
              <a:buFontTx/>
              <a:buChar char="-"/>
            </a:pPr>
            <a:r>
              <a:rPr lang="en-US" dirty="0" smtClean="0"/>
              <a:t>Mild 1 to 2 teeth</a:t>
            </a:r>
          </a:p>
          <a:p>
            <a:pPr>
              <a:buFontTx/>
              <a:buChar char="-"/>
            </a:pPr>
            <a:r>
              <a:rPr lang="en-US" dirty="0" smtClean="0"/>
              <a:t>Moderate 3 to 5 teeth</a:t>
            </a:r>
          </a:p>
          <a:p>
            <a:pPr>
              <a:buFontTx/>
              <a:buChar char="-"/>
            </a:pPr>
            <a:r>
              <a:rPr lang="en-US" dirty="0" smtClean="0"/>
              <a:t>Severe more than 6 teeth</a:t>
            </a:r>
          </a:p>
          <a:p>
            <a:pPr marL="0" indent="0">
              <a:buNone/>
            </a:pPr>
            <a:endParaRPr lang="en-US" dirty="0" smtClean="0"/>
          </a:p>
          <a:p>
            <a:endParaRPr lang="en-US" dirty="0"/>
          </a:p>
        </p:txBody>
      </p:sp>
    </p:spTree>
    <p:extLst>
      <p:ext uri="{BB962C8B-B14F-4D97-AF65-F5344CB8AC3E}">
        <p14:creationId xmlns:p14="http://schemas.microsoft.com/office/powerpoint/2010/main" val="2956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Ankylosis</a:t>
            </a:r>
            <a:endParaRPr lang="en-US" sz="3600" dirty="0"/>
          </a:p>
        </p:txBody>
      </p:sp>
      <p:sp>
        <p:nvSpPr>
          <p:cNvPr id="3" name="Content Placeholder 2"/>
          <p:cNvSpPr>
            <a:spLocks noGrp="1"/>
          </p:cNvSpPr>
          <p:nvPr>
            <p:ph idx="1"/>
          </p:nvPr>
        </p:nvSpPr>
        <p:spPr>
          <a:xfrm>
            <a:off x="457200" y="1600200"/>
            <a:ext cx="3962400" cy="5029200"/>
          </a:xfrm>
          <a:solidFill>
            <a:schemeClr val="bg1">
              <a:lumMod val="95000"/>
              <a:alpha val="77000"/>
            </a:schemeClr>
          </a:solidFill>
        </p:spPr>
        <p:txBody>
          <a:bodyPr>
            <a:normAutofit/>
          </a:bodyPr>
          <a:lstStyle/>
          <a:p>
            <a:pPr marL="0" indent="0">
              <a:buNone/>
            </a:pPr>
            <a:r>
              <a:rPr lang="en-US" dirty="0" smtClean="0"/>
              <a:t>1 looking for a step in the occlusal plan</a:t>
            </a:r>
          </a:p>
          <a:p>
            <a:r>
              <a:rPr lang="en-US" dirty="0" smtClean="0"/>
              <a:t>It is not sufficient for making a diagnosis, as the crown of the primary is shorter than that of the permanent</a:t>
            </a:r>
          </a:p>
          <a:p>
            <a:pPr marL="0" indent="0">
              <a:buNone/>
            </a:pPr>
            <a:endParaRPr lang="en-US" dirty="0" smtClean="0"/>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1338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2" y="4194093"/>
            <a:ext cx="3476625" cy="247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85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Ankylosis</a:t>
            </a:r>
            <a:endParaRPr lang="en-US" sz="3600" dirty="0"/>
          </a:p>
        </p:txBody>
      </p:sp>
      <p:sp>
        <p:nvSpPr>
          <p:cNvPr id="3" name="Content Placeholder 2"/>
          <p:cNvSpPr>
            <a:spLocks noGrp="1"/>
          </p:cNvSpPr>
          <p:nvPr>
            <p:ph idx="1"/>
          </p:nvPr>
        </p:nvSpPr>
        <p:spPr>
          <a:xfrm>
            <a:off x="457200" y="1600200"/>
            <a:ext cx="8229600" cy="5029200"/>
          </a:xfrm>
          <a:solidFill>
            <a:schemeClr val="bg1">
              <a:lumMod val="95000"/>
              <a:alpha val="77000"/>
            </a:schemeClr>
          </a:solidFill>
        </p:spPr>
        <p:txBody>
          <a:bodyPr>
            <a:normAutofit fontScale="85000" lnSpcReduction="20000"/>
          </a:bodyPr>
          <a:lstStyle/>
          <a:p>
            <a:pPr marL="0" indent="0">
              <a:buNone/>
            </a:pPr>
            <a:r>
              <a:rPr lang="en-US" dirty="0" smtClean="0"/>
              <a:t>2 Percussion :</a:t>
            </a:r>
          </a:p>
          <a:p>
            <a:r>
              <a:rPr lang="en-US" dirty="0" smtClean="0"/>
              <a:t> Not reliable at least 20% of the root surface must be ankylosed before a clear metallic sound can be heard</a:t>
            </a:r>
          </a:p>
          <a:p>
            <a:pPr marL="0" indent="0">
              <a:buNone/>
            </a:pPr>
            <a:endParaRPr lang="en-US" dirty="0" smtClean="0"/>
          </a:p>
          <a:p>
            <a:pPr marL="0" indent="0">
              <a:buNone/>
            </a:pPr>
            <a:r>
              <a:rPr lang="en-US" dirty="0" smtClean="0"/>
              <a:t>3 Mobility testing</a:t>
            </a:r>
          </a:p>
          <a:p>
            <a:r>
              <a:rPr lang="en-US" dirty="0" smtClean="0"/>
              <a:t>Not reliable at least 10% of the root surface must be ankylosed before the mobility is affected</a:t>
            </a:r>
          </a:p>
          <a:p>
            <a:endParaRPr lang="en-US" dirty="0"/>
          </a:p>
          <a:p>
            <a:pPr marL="0" indent="0">
              <a:buNone/>
            </a:pPr>
            <a:r>
              <a:rPr lang="en-US" dirty="0"/>
              <a:t>4 obliteration of periodontal membrane on a </a:t>
            </a:r>
            <a:r>
              <a:rPr lang="en-US" dirty="0" err="1" smtClean="0"/>
              <a:t>peri</a:t>
            </a:r>
            <a:r>
              <a:rPr lang="en-US" dirty="0" smtClean="0"/>
              <a:t>-apical </a:t>
            </a:r>
            <a:r>
              <a:rPr lang="en-US" dirty="0"/>
              <a:t>film </a:t>
            </a:r>
            <a:endParaRPr lang="en-US" dirty="0" smtClean="0"/>
          </a:p>
          <a:p>
            <a:r>
              <a:rPr lang="en-US" dirty="0" smtClean="0"/>
              <a:t>unreliable </a:t>
            </a:r>
            <a:r>
              <a:rPr lang="en-US" dirty="0"/>
              <a:t>as it is a 2D image. The </a:t>
            </a:r>
            <a:r>
              <a:rPr lang="en-US" dirty="0" err="1"/>
              <a:t>bucco</a:t>
            </a:r>
            <a:r>
              <a:rPr lang="en-US" dirty="0"/>
              <a:t> lingual aspect of the root can not be check</a:t>
            </a:r>
          </a:p>
          <a:p>
            <a:pPr marL="0" indent="0">
              <a:buNone/>
            </a:pPr>
            <a:endParaRPr lang="en-US" dirty="0" smtClean="0"/>
          </a:p>
          <a:p>
            <a:endParaRPr lang="en-US" dirty="0" smtClean="0"/>
          </a:p>
          <a:p>
            <a:pPr marL="0" indent="0">
              <a:buNone/>
            </a:pPr>
            <a:endParaRPr lang="en-US" dirty="0" smtClean="0"/>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22583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Ankylosis</a:t>
            </a:r>
            <a:endParaRPr lang="en-US" sz="3600" dirty="0"/>
          </a:p>
        </p:txBody>
      </p:sp>
      <p:sp>
        <p:nvSpPr>
          <p:cNvPr id="3" name="Content Placeholder 2"/>
          <p:cNvSpPr>
            <a:spLocks noGrp="1"/>
          </p:cNvSpPr>
          <p:nvPr>
            <p:ph idx="1"/>
          </p:nvPr>
        </p:nvSpPr>
        <p:spPr>
          <a:xfrm>
            <a:off x="457199" y="1600200"/>
            <a:ext cx="3733801" cy="5029200"/>
          </a:xfrm>
          <a:solidFill>
            <a:schemeClr val="bg1">
              <a:lumMod val="95000"/>
              <a:alpha val="77000"/>
            </a:schemeClr>
          </a:solidFill>
        </p:spPr>
        <p:txBody>
          <a:bodyPr>
            <a:normAutofit fontScale="77500" lnSpcReduction="20000"/>
          </a:bodyPr>
          <a:lstStyle/>
          <a:p>
            <a:pPr marL="0" indent="0">
              <a:buNone/>
            </a:pPr>
            <a:r>
              <a:rPr lang="en-US" dirty="0" smtClean="0"/>
              <a:t>5 The most reliable indicator of ankylosis in a mildly infra-occluded tooth is the presence of a vertical step in the interproximal bone around the infra occluded molar.</a:t>
            </a:r>
          </a:p>
          <a:p>
            <a:pPr marL="0" indent="0">
              <a:buNone/>
            </a:pPr>
            <a:r>
              <a:rPr lang="en-US" dirty="0" smtClean="0"/>
              <a:t>This signifies a cessation of vertical bone formation normally associated with eruption</a:t>
            </a:r>
          </a:p>
          <a:p>
            <a:pPr marL="0" indent="0">
              <a:buNone/>
            </a:pPr>
            <a:r>
              <a:rPr lang="en-US" dirty="0" smtClean="0"/>
              <a:t>The tension of the trans gingival fiber is thought to </a:t>
            </a:r>
            <a:r>
              <a:rPr lang="en-US" dirty="0" err="1" smtClean="0"/>
              <a:t>favorise</a:t>
            </a:r>
            <a:r>
              <a:rPr lang="en-US" dirty="0" smtClean="0"/>
              <a:t> de the version of the adjacent teeth</a:t>
            </a:r>
          </a:p>
          <a:p>
            <a:pPr marL="0" indent="0">
              <a:buNone/>
            </a:pPr>
            <a:endParaRPr lang="en-US" dirty="0" smtClean="0"/>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532" y="3962399"/>
            <a:ext cx="3639568" cy="271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209" y="1718872"/>
            <a:ext cx="178750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1452" y="1931465"/>
            <a:ext cx="2594773" cy="184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22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Ankylosis</a:t>
            </a:r>
            <a:endParaRPr lang="en-US" sz="3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396" y="1615815"/>
            <a:ext cx="3640256"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32" y="1615815"/>
            <a:ext cx="463526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523009" y="4724400"/>
            <a:ext cx="8153400" cy="1584585"/>
          </a:xfrm>
          <a:solidFill>
            <a:schemeClr val="bg1">
              <a:lumMod val="95000"/>
              <a:alpha val="77000"/>
            </a:schemeClr>
          </a:solidFill>
        </p:spPr>
        <p:txBody>
          <a:bodyPr>
            <a:normAutofit/>
          </a:bodyPr>
          <a:lstStyle/>
          <a:p>
            <a:pPr marL="0" indent="0">
              <a:buNone/>
            </a:pPr>
            <a:r>
              <a:rPr lang="en-US" dirty="0" smtClean="0"/>
              <a:t>So in the case of this patient the X ray told us that their is </a:t>
            </a:r>
            <a:r>
              <a:rPr lang="en-US" b="1" dirty="0" smtClean="0">
                <a:solidFill>
                  <a:srgbClr val="FF0000"/>
                </a:solidFill>
              </a:rPr>
              <a:t>probably </a:t>
            </a:r>
            <a:r>
              <a:rPr lang="en-US" dirty="0" smtClean="0"/>
              <a:t>no </a:t>
            </a:r>
            <a:r>
              <a:rPr lang="en-US" dirty="0" err="1" smtClean="0"/>
              <a:t>ankyolsis</a:t>
            </a:r>
            <a:r>
              <a:rPr lang="en-US" dirty="0" smtClean="0"/>
              <a:t>.</a:t>
            </a:r>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11618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Ankylosis</a:t>
            </a:r>
            <a:endParaRPr lang="en-US" sz="3600" dirty="0"/>
          </a:p>
        </p:txBody>
      </p:sp>
      <p:sp>
        <p:nvSpPr>
          <p:cNvPr id="8" name="Content Placeholder 2"/>
          <p:cNvSpPr>
            <a:spLocks noGrp="1"/>
          </p:cNvSpPr>
          <p:nvPr>
            <p:ph idx="1"/>
          </p:nvPr>
        </p:nvSpPr>
        <p:spPr>
          <a:xfrm>
            <a:off x="523009" y="2362200"/>
            <a:ext cx="8153400" cy="3946785"/>
          </a:xfrm>
          <a:solidFill>
            <a:schemeClr val="bg1">
              <a:lumMod val="95000"/>
              <a:alpha val="77000"/>
            </a:schemeClr>
          </a:solidFill>
        </p:spPr>
        <p:txBody>
          <a:bodyPr>
            <a:normAutofit/>
          </a:bodyPr>
          <a:lstStyle/>
          <a:p>
            <a:pPr marL="0" indent="0">
              <a:buNone/>
            </a:pPr>
            <a:r>
              <a:rPr lang="en-US" dirty="0" smtClean="0"/>
              <a:t>Any other way to assess </a:t>
            </a:r>
            <a:r>
              <a:rPr lang="en-US" dirty="0" err="1" smtClean="0"/>
              <a:t>ankyolsis</a:t>
            </a:r>
            <a:r>
              <a:rPr lang="en-US" dirty="0" smtClean="0"/>
              <a:t> ?</a:t>
            </a:r>
          </a:p>
          <a:p>
            <a:pPr marL="0" indent="0">
              <a:buNone/>
            </a:pPr>
            <a:endParaRPr lang="en-US" dirty="0" smtClean="0"/>
          </a:p>
          <a:p>
            <a:r>
              <a:rPr lang="en-US" dirty="0" smtClean="0"/>
              <a:t>3D X-ray can allow to check the totality of the periodontal ligament</a:t>
            </a:r>
          </a:p>
          <a:p>
            <a:r>
              <a:rPr lang="en-US" dirty="0" smtClean="0"/>
              <a:t>Orthodontic treatment : as long as the teeth move during the treatment it is not ankylosed</a:t>
            </a:r>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16379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Tooth surface loss</a:t>
            </a:r>
            <a:endParaRPr lang="en-US" sz="3600" dirty="0"/>
          </a:p>
        </p:txBody>
      </p:sp>
      <p:sp>
        <p:nvSpPr>
          <p:cNvPr id="3" name="Content Placeholder 2"/>
          <p:cNvSpPr>
            <a:spLocks noGrp="1"/>
          </p:cNvSpPr>
          <p:nvPr>
            <p:ph idx="1"/>
          </p:nvPr>
        </p:nvSpPr>
        <p:spPr>
          <a:xfrm>
            <a:off x="152400" y="3886200"/>
            <a:ext cx="8991600" cy="2819400"/>
          </a:xfrm>
          <a:solidFill>
            <a:schemeClr val="bg1">
              <a:lumMod val="95000"/>
              <a:alpha val="77000"/>
            </a:schemeClr>
          </a:solidFill>
        </p:spPr>
        <p:txBody>
          <a:bodyPr>
            <a:normAutofit fontScale="62500" lnSpcReduction="20000"/>
          </a:bodyPr>
          <a:lstStyle/>
          <a:p>
            <a:r>
              <a:rPr lang="en-US" dirty="0" smtClean="0"/>
              <a:t>This occur mainly on retained primary teeth due to their composition</a:t>
            </a:r>
          </a:p>
          <a:p>
            <a:r>
              <a:rPr lang="en-US" dirty="0" smtClean="0"/>
              <a:t>Can also affect permanent teeth this is due :</a:t>
            </a:r>
          </a:p>
          <a:p>
            <a:pPr>
              <a:buFontTx/>
              <a:buChar char="-"/>
            </a:pPr>
            <a:r>
              <a:rPr lang="en-US" dirty="0" smtClean="0"/>
              <a:t>there lesser number which mean that the remaining element will have to support more mechanical stress</a:t>
            </a:r>
          </a:p>
          <a:p>
            <a:pPr>
              <a:buFontTx/>
              <a:buChar char="-"/>
            </a:pPr>
            <a:r>
              <a:rPr lang="en-US" dirty="0" smtClean="0"/>
              <a:t>Subject with hypodontia are also subject to microdontia, the stress will therefore be more important due to the smaller surface of the occlusal table</a:t>
            </a:r>
          </a:p>
          <a:p>
            <a:pPr>
              <a:buFontTx/>
              <a:buChar char="-"/>
            </a:pPr>
            <a:r>
              <a:rPr lang="en-US" dirty="0" smtClean="0"/>
              <a:t>Those two factors lead to an increase attrition and abrasion  of the teeth which in turn increase stress</a:t>
            </a:r>
          </a:p>
          <a:p>
            <a:pPr>
              <a:buFontTx/>
              <a:buChar char="-"/>
            </a:pPr>
            <a:r>
              <a:rPr lang="en-US" dirty="0" smtClean="0"/>
              <a:t>Tooth surface loss can lead to an increase in freeway space</a:t>
            </a:r>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63974"/>
            <a:ext cx="4108994"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1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Reduce alveolar development</a:t>
            </a:r>
            <a:endParaRPr lang="en-US" sz="3600" dirty="0"/>
          </a:p>
        </p:txBody>
      </p:sp>
      <p:sp>
        <p:nvSpPr>
          <p:cNvPr id="3" name="Content Placeholder 2"/>
          <p:cNvSpPr>
            <a:spLocks noGrp="1"/>
          </p:cNvSpPr>
          <p:nvPr>
            <p:ph idx="1"/>
          </p:nvPr>
        </p:nvSpPr>
        <p:spPr>
          <a:xfrm>
            <a:off x="152400" y="1600200"/>
            <a:ext cx="5181600" cy="5029200"/>
          </a:xfrm>
          <a:solidFill>
            <a:schemeClr val="bg1">
              <a:lumMod val="95000"/>
              <a:alpha val="77000"/>
            </a:schemeClr>
          </a:solidFill>
        </p:spPr>
        <p:txBody>
          <a:bodyPr>
            <a:normAutofit fontScale="55000" lnSpcReduction="20000"/>
          </a:bodyPr>
          <a:lstStyle/>
          <a:p>
            <a:r>
              <a:rPr lang="en-US" dirty="0" smtClean="0"/>
              <a:t>In case of anodontia the alveolar development  will not take place the aspect will be similar to a space with have stay edentulous for some time</a:t>
            </a:r>
          </a:p>
          <a:p>
            <a:r>
              <a:rPr lang="en-US" dirty="0" smtClean="0"/>
              <a:t>In only the primary teeth is present, the development of the alveolar bone will be less because</a:t>
            </a:r>
          </a:p>
          <a:p>
            <a:pPr>
              <a:buFontTx/>
              <a:buChar char="-"/>
            </a:pPr>
            <a:r>
              <a:rPr lang="en-US" dirty="0" smtClean="0"/>
              <a:t>the stimulus of the larger permanent teeth is not present</a:t>
            </a:r>
          </a:p>
          <a:p>
            <a:pPr>
              <a:buFontTx/>
              <a:buChar char="-"/>
            </a:pPr>
            <a:r>
              <a:rPr lang="en-US" dirty="0" smtClean="0"/>
              <a:t>the primary will often become ankylosed leading to a stop of the development of alveolar bone</a:t>
            </a:r>
          </a:p>
          <a:p>
            <a:pPr>
              <a:buFontTx/>
              <a:buChar char="-"/>
            </a:pPr>
            <a:r>
              <a:rPr lang="en-US" dirty="0" smtClean="0"/>
              <a:t>The extraction of the ankylosed element will lead to further loss of alveolar bone</a:t>
            </a:r>
          </a:p>
          <a:p>
            <a:r>
              <a:rPr lang="en-US" dirty="0" smtClean="0"/>
              <a:t>In some individuals with hypodontia, alveolar development is less than normally, even in the presence of permanent teeth</a:t>
            </a:r>
          </a:p>
          <a:p>
            <a:r>
              <a:rPr lang="en-US" dirty="0" smtClean="0"/>
              <a:t>The reduce alveolar development can lead to trouble when orthodontic, </a:t>
            </a:r>
            <a:r>
              <a:rPr lang="en-US" dirty="0" err="1" smtClean="0"/>
              <a:t>prosthodontic</a:t>
            </a:r>
            <a:r>
              <a:rPr lang="en-US" dirty="0" smtClean="0"/>
              <a:t> or implant are planned</a:t>
            </a:r>
          </a:p>
          <a:p>
            <a:r>
              <a:rPr lang="en-US" dirty="0" smtClean="0"/>
              <a:t>In some case it have to be address prior to those treatment</a:t>
            </a:r>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287" y="2020298"/>
            <a:ext cx="3357902" cy="178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287" y="3962400"/>
            <a:ext cx="3360400" cy="250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Increased freeway space</a:t>
            </a:r>
            <a:endParaRPr lang="en-US" sz="3600" dirty="0"/>
          </a:p>
        </p:txBody>
      </p:sp>
      <p:sp>
        <p:nvSpPr>
          <p:cNvPr id="3" name="Content Placeholder 2"/>
          <p:cNvSpPr>
            <a:spLocks noGrp="1"/>
          </p:cNvSpPr>
          <p:nvPr>
            <p:ph idx="1"/>
          </p:nvPr>
        </p:nvSpPr>
        <p:spPr>
          <a:xfrm>
            <a:off x="457200" y="1600200"/>
            <a:ext cx="8001000" cy="5029200"/>
          </a:xfrm>
          <a:solidFill>
            <a:schemeClr val="bg1">
              <a:lumMod val="95000"/>
              <a:alpha val="77000"/>
            </a:schemeClr>
          </a:solidFill>
        </p:spPr>
        <p:txBody>
          <a:bodyPr>
            <a:normAutofit fontScale="70000" lnSpcReduction="20000"/>
          </a:bodyPr>
          <a:lstStyle/>
          <a:p>
            <a:r>
              <a:rPr lang="en-US" dirty="0" smtClean="0"/>
              <a:t>Unusual  in hypodontia patient but a study report that 10% of patient referred to a specialist clinic for the management of hypodontia had a clinically determined freeway space of 5-7 mm and a further 4% were in excess of this</a:t>
            </a:r>
          </a:p>
          <a:p>
            <a:r>
              <a:rPr lang="en-US" dirty="0" smtClean="0"/>
              <a:t>Consequently the lower incisor can be not visible in function</a:t>
            </a:r>
          </a:p>
          <a:p>
            <a:r>
              <a:rPr lang="en-US" dirty="0" smtClean="0"/>
              <a:t>The cause are a occlusal plan closer to the alveolar bone than usual</a:t>
            </a:r>
          </a:p>
          <a:p>
            <a:r>
              <a:rPr lang="en-US" dirty="0" smtClean="0"/>
              <a:t>This impact mainly the appearance giving a close configuration pattern </a:t>
            </a:r>
          </a:p>
          <a:p>
            <a:r>
              <a:rPr lang="en-US" dirty="0" smtClean="0"/>
              <a:t>Function and speech can but are rarely impacted</a:t>
            </a:r>
          </a:p>
          <a:p>
            <a:r>
              <a:rPr lang="en-US" dirty="0" smtClean="0"/>
              <a:t>This can be treated with </a:t>
            </a:r>
            <a:r>
              <a:rPr lang="en-US" dirty="0" err="1" smtClean="0"/>
              <a:t>overdenture</a:t>
            </a:r>
            <a:r>
              <a:rPr lang="en-US" dirty="0" smtClean="0"/>
              <a:t> in young patient</a:t>
            </a:r>
          </a:p>
          <a:p>
            <a:r>
              <a:rPr lang="en-US" dirty="0" smtClean="0"/>
              <a:t>For adult or definitive treatment, implant, bone </a:t>
            </a:r>
            <a:r>
              <a:rPr lang="en-US" dirty="0" err="1" smtClean="0"/>
              <a:t>grapht</a:t>
            </a:r>
            <a:r>
              <a:rPr lang="en-US" dirty="0" smtClean="0"/>
              <a:t> and surgery can be necessary</a:t>
            </a:r>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34339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Delayed eruption of permanent teeth</a:t>
            </a:r>
            <a:endParaRPr lang="en-US" sz="3600" dirty="0"/>
          </a:p>
        </p:txBody>
      </p:sp>
      <p:sp>
        <p:nvSpPr>
          <p:cNvPr id="3" name="Content Placeholder 2"/>
          <p:cNvSpPr>
            <a:spLocks noGrp="1"/>
          </p:cNvSpPr>
          <p:nvPr>
            <p:ph idx="1"/>
          </p:nvPr>
        </p:nvSpPr>
        <p:spPr>
          <a:xfrm>
            <a:off x="457200" y="1600200"/>
            <a:ext cx="8001000" cy="5029200"/>
          </a:xfrm>
          <a:solidFill>
            <a:schemeClr val="bg1">
              <a:lumMod val="95000"/>
              <a:alpha val="77000"/>
            </a:schemeClr>
          </a:solidFill>
        </p:spPr>
        <p:txBody>
          <a:bodyPr>
            <a:normAutofit/>
          </a:bodyPr>
          <a:lstStyle/>
          <a:p>
            <a:r>
              <a:rPr lang="en-US" dirty="0" smtClean="0"/>
              <a:t>This is a recognize feature of hypodontia even if few data exist on the phenomenon</a:t>
            </a:r>
          </a:p>
          <a:p>
            <a:r>
              <a:rPr lang="en-US" dirty="0" smtClean="0"/>
              <a:t>This is of importance when the timing of the treatment is dependent of the eruption of a particular teeth</a:t>
            </a:r>
          </a:p>
          <a:p>
            <a:r>
              <a:rPr lang="en-US" dirty="0" smtClean="0"/>
              <a:t>This also mean that the absence of a teeth must be assessed </a:t>
            </a:r>
            <a:r>
              <a:rPr lang="en-US" dirty="0" err="1" smtClean="0"/>
              <a:t>radiologically</a:t>
            </a: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34873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Altered craniofacial morphology</a:t>
            </a:r>
            <a:endParaRPr lang="en-US" sz="3600" dirty="0"/>
          </a:p>
        </p:txBody>
      </p:sp>
      <p:sp>
        <p:nvSpPr>
          <p:cNvPr id="3" name="Content Placeholder 2"/>
          <p:cNvSpPr>
            <a:spLocks noGrp="1"/>
          </p:cNvSpPr>
          <p:nvPr>
            <p:ph idx="1"/>
          </p:nvPr>
        </p:nvSpPr>
        <p:spPr>
          <a:xfrm>
            <a:off x="457200" y="1600200"/>
            <a:ext cx="4648200" cy="5029200"/>
          </a:xfrm>
          <a:solidFill>
            <a:schemeClr val="bg1">
              <a:lumMod val="95000"/>
              <a:alpha val="77000"/>
            </a:schemeClr>
          </a:solidFill>
        </p:spPr>
        <p:txBody>
          <a:bodyPr>
            <a:normAutofit fontScale="70000" lnSpcReduction="20000"/>
          </a:bodyPr>
          <a:lstStyle/>
          <a:p>
            <a:r>
              <a:rPr lang="en-US" dirty="0" smtClean="0"/>
              <a:t>Several study have shown that the </a:t>
            </a:r>
            <a:r>
              <a:rPr lang="en-US" dirty="0" err="1" smtClean="0"/>
              <a:t>craniomorphology</a:t>
            </a:r>
            <a:r>
              <a:rPr lang="en-US" dirty="0" smtClean="0"/>
              <a:t> of the patient with hypodontia is different from the general population</a:t>
            </a:r>
          </a:p>
          <a:p>
            <a:r>
              <a:rPr lang="en-US" dirty="0" smtClean="0"/>
              <a:t>Different study report :</a:t>
            </a:r>
          </a:p>
          <a:p>
            <a:pPr>
              <a:buFontTx/>
              <a:buChar char="-"/>
            </a:pPr>
            <a:r>
              <a:rPr lang="en-US" dirty="0" smtClean="0"/>
              <a:t>reduced maxillary and mandibular length</a:t>
            </a:r>
          </a:p>
          <a:p>
            <a:pPr>
              <a:buFontTx/>
              <a:buChar char="-"/>
            </a:pPr>
            <a:r>
              <a:rPr lang="en-US" dirty="0" smtClean="0"/>
              <a:t>reduced mandibular-cranial base length ratio</a:t>
            </a:r>
          </a:p>
          <a:p>
            <a:pPr>
              <a:buFontTx/>
              <a:buChar char="-"/>
            </a:pPr>
            <a:r>
              <a:rPr lang="en-US" dirty="0" smtClean="0"/>
              <a:t>Tendency to class III skeletal relationship due to the </a:t>
            </a:r>
            <a:r>
              <a:rPr lang="en-US" dirty="0" err="1" smtClean="0"/>
              <a:t>retrusion</a:t>
            </a:r>
            <a:r>
              <a:rPr lang="en-US" dirty="0" smtClean="0"/>
              <a:t> of the maxilla and relative </a:t>
            </a:r>
            <a:r>
              <a:rPr lang="en-US" dirty="0" err="1" smtClean="0"/>
              <a:t>prognathism</a:t>
            </a:r>
            <a:r>
              <a:rPr lang="en-US" dirty="0" smtClean="0"/>
              <a:t> of the mandible</a:t>
            </a:r>
          </a:p>
          <a:p>
            <a:pPr>
              <a:buFontTx/>
              <a:buChar char="-"/>
            </a:pPr>
            <a:r>
              <a:rPr lang="en-US" dirty="0" smtClean="0"/>
              <a:t>Reduction of the anterior facial height due to forward mandibular growth rotation  (FMPA, SNMP)</a:t>
            </a:r>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59963"/>
            <a:ext cx="3537389" cy="431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56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a:t>
            </a:r>
            <a:br>
              <a:rPr lang="en-US" dirty="0" smtClean="0"/>
            </a:br>
            <a:r>
              <a:rPr lang="en-US" sz="3600" dirty="0" smtClean="0"/>
              <a:t>definition</a:t>
            </a:r>
            <a:endParaRPr lang="en-US" sz="3600" dirty="0"/>
          </a:p>
        </p:txBody>
      </p:sp>
      <p:sp>
        <p:nvSpPr>
          <p:cNvPr id="3" name="Content Placeholder 2"/>
          <p:cNvSpPr>
            <a:spLocks noGrp="1"/>
          </p:cNvSpPr>
          <p:nvPr>
            <p:ph idx="1"/>
          </p:nvPr>
        </p:nvSpPr>
        <p:spPr>
          <a:solidFill>
            <a:schemeClr val="bg1">
              <a:lumMod val="95000"/>
              <a:alpha val="77000"/>
            </a:schemeClr>
          </a:solidFill>
        </p:spPr>
        <p:txBody>
          <a:bodyPr>
            <a:normAutofit fontScale="70000" lnSpcReduction="20000"/>
          </a:bodyPr>
          <a:lstStyle/>
          <a:p>
            <a:r>
              <a:rPr lang="en-US" dirty="0" smtClean="0"/>
              <a:t>Oligodontia has been proposed for describing the absence of a larger number of teeth</a:t>
            </a:r>
          </a:p>
          <a:p>
            <a:r>
              <a:rPr lang="en-US" dirty="0" smtClean="0"/>
              <a:t>This number following the hypodontia classification is fixed to 6 teeth</a:t>
            </a:r>
          </a:p>
          <a:p>
            <a:r>
              <a:rPr lang="en-US" dirty="0" smtClean="0"/>
              <a:t>Oligodontia has been further divided by other author between syndromic and non syndromic</a:t>
            </a:r>
          </a:p>
          <a:p>
            <a:pPr>
              <a:buFontTx/>
              <a:buChar char="-"/>
            </a:pPr>
            <a:r>
              <a:rPr lang="en-US" dirty="0" smtClean="0"/>
              <a:t>Isolated hypodontia/</a:t>
            </a:r>
            <a:r>
              <a:rPr lang="en-US" dirty="0" err="1" smtClean="0"/>
              <a:t>oligodontia</a:t>
            </a:r>
            <a:r>
              <a:rPr lang="en-US" dirty="0" smtClean="0"/>
              <a:t> (non syndromic)</a:t>
            </a:r>
          </a:p>
          <a:p>
            <a:pPr>
              <a:buFontTx/>
              <a:buChar char="-"/>
            </a:pPr>
            <a:r>
              <a:rPr lang="en-US" dirty="0" smtClean="0"/>
              <a:t>syndromic hypodontia/ oligodontia</a:t>
            </a:r>
          </a:p>
          <a:p>
            <a:r>
              <a:rPr lang="en-US" dirty="0" smtClean="0"/>
              <a:t>There is also geographic variation</a:t>
            </a:r>
          </a:p>
          <a:p>
            <a:pPr>
              <a:buFontTx/>
              <a:buChar char="-"/>
            </a:pPr>
            <a:r>
              <a:rPr lang="en-US" dirty="0" smtClean="0"/>
              <a:t>oligodontia is more often used in Europe</a:t>
            </a:r>
          </a:p>
          <a:p>
            <a:pPr>
              <a:buFontTx/>
              <a:buChar char="-"/>
            </a:pPr>
            <a:r>
              <a:rPr lang="en-US" dirty="0" smtClean="0"/>
              <a:t>Agenesis is more often used in U.S</a:t>
            </a:r>
          </a:p>
          <a:p>
            <a:r>
              <a:rPr lang="en-US" dirty="0" smtClean="0"/>
              <a:t>When reading a transfer file or a publication be careful with those term if they are not precisely defined as they can reflect different reality</a:t>
            </a:r>
          </a:p>
          <a:p>
            <a:endParaRPr lang="en-US" dirty="0"/>
          </a:p>
        </p:txBody>
      </p:sp>
    </p:spTree>
    <p:extLst>
      <p:ext uri="{BB962C8B-B14F-4D97-AF65-F5344CB8AC3E}">
        <p14:creationId xmlns:p14="http://schemas.microsoft.com/office/powerpoint/2010/main" val="2202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Soft tissue</a:t>
            </a:r>
            <a:endParaRPr lang="en-US" sz="3600" dirty="0"/>
          </a:p>
        </p:txBody>
      </p:sp>
      <p:sp>
        <p:nvSpPr>
          <p:cNvPr id="3" name="Content Placeholder 2"/>
          <p:cNvSpPr>
            <a:spLocks noGrp="1"/>
          </p:cNvSpPr>
          <p:nvPr>
            <p:ph idx="1"/>
          </p:nvPr>
        </p:nvSpPr>
        <p:spPr>
          <a:xfrm>
            <a:off x="457200" y="1600200"/>
            <a:ext cx="8077200" cy="5029200"/>
          </a:xfrm>
          <a:solidFill>
            <a:schemeClr val="bg1">
              <a:lumMod val="95000"/>
              <a:alpha val="77000"/>
            </a:schemeClr>
          </a:solidFill>
        </p:spPr>
        <p:txBody>
          <a:bodyPr>
            <a:normAutofit/>
          </a:bodyPr>
          <a:lstStyle/>
          <a:p>
            <a:r>
              <a:rPr lang="en-US" dirty="0" smtClean="0"/>
              <a:t>The contours of the cheeks is influence by</a:t>
            </a:r>
          </a:p>
          <a:p>
            <a:pPr>
              <a:buFontTx/>
              <a:buChar char="-"/>
            </a:pPr>
            <a:r>
              <a:rPr lang="en-US" dirty="0" smtClean="0"/>
              <a:t>the teeth</a:t>
            </a:r>
          </a:p>
          <a:p>
            <a:pPr>
              <a:buFontTx/>
              <a:buChar char="-"/>
            </a:pPr>
            <a:r>
              <a:rPr lang="en-US" dirty="0" smtClean="0"/>
              <a:t>The vertical dimension at rest and occlusion</a:t>
            </a:r>
          </a:p>
          <a:p>
            <a:r>
              <a:rPr lang="en-US" dirty="0" smtClean="0"/>
              <a:t>The lack of posterior teeth lead to a lingual collapse of the </a:t>
            </a:r>
            <a:r>
              <a:rPr lang="en-US" dirty="0" err="1" smtClean="0"/>
              <a:t>cheeck</a:t>
            </a:r>
            <a:r>
              <a:rPr lang="en-US" dirty="0" smtClean="0"/>
              <a:t> giving an appearance similar to an edentulous patient</a:t>
            </a:r>
          </a:p>
          <a:p>
            <a:r>
              <a:rPr lang="en-US" dirty="0" smtClean="0"/>
              <a:t>An excessive freeway have the same effect, it also lead to an anterior rotation of the mandible in occlusion</a:t>
            </a:r>
          </a:p>
          <a:p>
            <a:pPr marL="0" indent="0">
              <a:buNone/>
            </a:pPr>
            <a:endParaRPr lang="en-US" dirty="0" smtClean="0"/>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292162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Soft tissue</a:t>
            </a:r>
            <a:endParaRPr lang="en-US" sz="3600" dirty="0"/>
          </a:p>
        </p:txBody>
      </p:sp>
      <p:sp>
        <p:nvSpPr>
          <p:cNvPr id="3" name="Content Placeholder 2"/>
          <p:cNvSpPr>
            <a:spLocks noGrp="1"/>
          </p:cNvSpPr>
          <p:nvPr>
            <p:ph idx="1"/>
          </p:nvPr>
        </p:nvSpPr>
        <p:spPr>
          <a:xfrm>
            <a:off x="457200" y="1600200"/>
            <a:ext cx="3505200" cy="5029200"/>
          </a:xfrm>
          <a:solidFill>
            <a:schemeClr val="bg1">
              <a:lumMod val="95000"/>
              <a:alpha val="77000"/>
            </a:schemeClr>
          </a:solidFill>
        </p:spPr>
        <p:txBody>
          <a:bodyPr>
            <a:normAutofit/>
          </a:bodyPr>
          <a:lstStyle/>
          <a:p>
            <a:r>
              <a:rPr lang="en-US" dirty="0" smtClean="0"/>
              <a:t>Patient with large freeway space in repose</a:t>
            </a:r>
          </a:p>
          <a:p>
            <a:r>
              <a:rPr lang="en-US" dirty="0" smtClean="0"/>
              <a:t>In occlusion the lip display and the vertical dimension are markedly reduced</a:t>
            </a:r>
          </a:p>
          <a:p>
            <a:pPr marL="0" indent="0">
              <a:buNone/>
            </a:pPr>
            <a:endParaRPr lang="en-US" dirty="0" smtClean="0"/>
          </a:p>
          <a:p>
            <a:pPr marL="0" indent="0">
              <a:buNone/>
            </a:pPr>
            <a:endParaRPr lang="en-US" dirty="0" smtClean="0"/>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84" y="1559084"/>
            <a:ext cx="4271879" cy="247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85" y="4038600"/>
            <a:ext cx="425758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67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Soft tissue</a:t>
            </a:r>
            <a:endParaRPr lang="en-US" sz="3600" dirty="0"/>
          </a:p>
        </p:txBody>
      </p:sp>
      <p:sp>
        <p:nvSpPr>
          <p:cNvPr id="3" name="Content Placeholder 2"/>
          <p:cNvSpPr>
            <a:spLocks noGrp="1"/>
          </p:cNvSpPr>
          <p:nvPr>
            <p:ph idx="1"/>
          </p:nvPr>
        </p:nvSpPr>
        <p:spPr>
          <a:xfrm>
            <a:off x="5791200" y="4267200"/>
            <a:ext cx="3152625" cy="2438400"/>
          </a:xfrm>
          <a:solidFill>
            <a:schemeClr val="bg1">
              <a:lumMod val="95000"/>
              <a:alpha val="77000"/>
            </a:schemeClr>
          </a:solidFill>
        </p:spPr>
        <p:txBody>
          <a:bodyPr>
            <a:normAutofit fontScale="92500" lnSpcReduction="20000"/>
          </a:bodyPr>
          <a:lstStyle/>
          <a:p>
            <a:r>
              <a:rPr lang="en-US" dirty="0" smtClean="0"/>
              <a:t>This patient has an excessive freeway space due to lack of posterior support</a:t>
            </a:r>
          </a:p>
          <a:p>
            <a:pPr marL="0" indent="0">
              <a:buNone/>
            </a:pPr>
            <a:endParaRPr lang="en-US" dirty="0" smtClean="0"/>
          </a:p>
          <a:p>
            <a:pPr marL="0" indent="0">
              <a:buNone/>
            </a:pPr>
            <a:endParaRPr lang="en-US" dirty="0" smtClean="0"/>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86345"/>
            <a:ext cx="31526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11" y="1586345"/>
            <a:ext cx="295275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3389169" y="1586345"/>
            <a:ext cx="2402032" cy="4890655"/>
          </a:xfrm>
          <a:prstGeom prst="rect">
            <a:avLst/>
          </a:prstGeom>
          <a:solidFill>
            <a:schemeClr val="bg1">
              <a:lumMod val="95000"/>
              <a:alpha val="77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There is a general lack of </a:t>
            </a:r>
            <a:r>
              <a:rPr lang="en-US" dirty="0" err="1" smtClean="0"/>
              <a:t>dento</a:t>
            </a:r>
            <a:r>
              <a:rPr lang="en-US" dirty="0" smtClean="0"/>
              <a:t> alveolar tissue</a:t>
            </a:r>
          </a:p>
          <a:p>
            <a:r>
              <a:rPr lang="en-US" dirty="0" smtClean="0"/>
              <a:t>These lead to a deep overbite and reduced OVD</a:t>
            </a:r>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a:buFontTx/>
              <a:buChar char="-"/>
            </a:pPr>
            <a:endParaRPr lang="en-US" dirty="0" smtClean="0"/>
          </a:p>
          <a:p>
            <a:endParaRPr lang="en-US" dirty="0" smtClean="0"/>
          </a:p>
          <a:p>
            <a:endParaRPr lang="en-US" dirty="0" smtClean="0"/>
          </a:p>
          <a:p>
            <a:pPr marL="0" indent="0">
              <a:buFont typeface="Arial" pitchFamily="34" charset="0"/>
              <a:buNone/>
            </a:pPr>
            <a:endParaRPr lang="en-US" dirty="0" smtClean="0"/>
          </a:p>
          <a:p>
            <a:endParaRPr lang="en-US" dirty="0" smtClean="0"/>
          </a:p>
        </p:txBody>
      </p:sp>
    </p:spTree>
    <p:extLst>
      <p:ext uri="{BB962C8B-B14F-4D97-AF65-F5344CB8AC3E}">
        <p14:creationId xmlns:p14="http://schemas.microsoft.com/office/powerpoint/2010/main" val="27006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Soft tissue</a:t>
            </a:r>
            <a:endParaRPr lang="en-US" sz="3600" dirty="0"/>
          </a:p>
        </p:txBody>
      </p:sp>
      <p:sp>
        <p:nvSpPr>
          <p:cNvPr id="3" name="Content Placeholder 2"/>
          <p:cNvSpPr>
            <a:spLocks noGrp="1"/>
          </p:cNvSpPr>
          <p:nvPr>
            <p:ph idx="1"/>
          </p:nvPr>
        </p:nvSpPr>
        <p:spPr>
          <a:xfrm>
            <a:off x="381866" y="4572000"/>
            <a:ext cx="8561959" cy="2133600"/>
          </a:xfrm>
          <a:solidFill>
            <a:schemeClr val="bg1">
              <a:lumMod val="95000"/>
              <a:alpha val="77000"/>
            </a:schemeClr>
          </a:solidFill>
        </p:spPr>
        <p:txBody>
          <a:bodyPr>
            <a:normAutofit lnSpcReduction="10000"/>
          </a:bodyPr>
          <a:lstStyle/>
          <a:p>
            <a:r>
              <a:rPr lang="en-US" dirty="0" err="1" smtClean="0"/>
              <a:t>overdenture</a:t>
            </a:r>
            <a:r>
              <a:rPr lang="en-US" dirty="0" smtClean="0"/>
              <a:t> were put in place for recreating the lost tissue</a:t>
            </a:r>
          </a:p>
          <a:p>
            <a:r>
              <a:rPr lang="en-US" dirty="0" smtClean="0"/>
              <a:t>There is a very good improvement on the soft tissue </a:t>
            </a:r>
          </a:p>
          <a:p>
            <a:pPr marL="0" indent="0">
              <a:buNone/>
            </a:pPr>
            <a:endParaRPr lang="en-US" dirty="0" smtClean="0"/>
          </a:p>
          <a:p>
            <a:pPr marL="0" indent="0">
              <a:buNone/>
            </a:pPr>
            <a:endParaRPr lang="en-US" dirty="0" smtClean="0"/>
          </a:p>
          <a:p>
            <a:pPr marL="0" indent="0">
              <a:buNone/>
            </a:pPr>
            <a:endParaRPr lang="en-US" dirty="0" smtClean="0"/>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66" y="1488063"/>
            <a:ext cx="1994190" cy="285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332" y="1522699"/>
            <a:ext cx="4245946" cy="282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6057" y="1488063"/>
            <a:ext cx="1997384" cy="285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36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Patient complain</a:t>
            </a:r>
            <a:endParaRPr lang="en-US" sz="3600" dirty="0"/>
          </a:p>
        </p:txBody>
      </p:sp>
      <p:sp>
        <p:nvSpPr>
          <p:cNvPr id="3" name="Content Placeholder 2"/>
          <p:cNvSpPr>
            <a:spLocks noGrp="1"/>
          </p:cNvSpPr>
          <p:nvPr>
            <p:ph idx="1"/>
          </p:nvPr>
        </p:nvSpPr>
        <p:spPr>
          <a:xfrm>
            <a:off x="304800" y="1524000"/>
            <a:ext cx="4419600" cy="5105400"/>
          </a:xfrm>
          <a:solidFill>
            <a:schemeClr val="bg1">
              <a:lumMod val="95000"/>
              <a:alpha val="77000"/>
            </a:schemeClr>
          </a:solidFill>
        </p:spPr>
        <p:txBody>
          <a:bodyPr>
            <a:normAutofit fontScale="77500" lnSpcReduction="20000"/>
          </a:bodyPr>
          <a:lstStyle/>
          <a:p>
            <a:r>
              <a:rPr lang="en-US" dirty="0" smtClean="0"/>
              <a:t>Appearance  </a:t>
            </a:r>
          </a:p>
          <a:p>
            <a:pPr>
              <a:buFontTx/>
              <a:buChar char="-"/>
            </a:pPr>
            <a:r>
              <a:rPr lang="en-US" dirty="0" smtClean="0"/>
              <a:t>appearance of the teeth : </a:t>
            </a:r>
            <a:r>
              <a:rPr lang="en-US" dirty="0" err="1" smtClean="0"/>
              <a:t>microdontial</a:t>
            </a:r>
            <a:r>
              <a:rPr lang="en-US" dirty="0" smtClean="0"/>
              <a:t>, retained primary teeth, conically shaped tooth, ...</a:t>
            </a:r>
          </a:p>
          <a:p>
            <a:pPr>
              <a:buFontTx/>
              <a:buChar char="-"/>
            </a:pPr>
            <a:r>
              <a:rPr lang="en-US" dirty="0" smtClean="0"/>
              <a:t>Spacing : can be aggravated by cause non related to hypodontia (such as unfavorable skeletal pattern)</a:t>
            </a:r>
          </a:p>
          <a:p>
            <a:pPr>
              <a:buFontTx/>
              <a:buChar char="-"/>
            </a:pPr>
            <a:r>
              <a:rPr lang="en-US" dirty="0" smtClean="0"/>
              <a:t>Excessive freeway space : lead to collapsed lower third of the face, thus mimicking the aspect of older patient</a:t>
            </a:r>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419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6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Patient complain</a:t>
            </a:r>
            <a:endParaRPr lang="en-US" sz="3600" dirty="0"/>
          </a:p>
        </p:txBody>
      </p:sp>
      <p:sp>
        <p:nvSpPr>
          <p:cNvPr id="3" name="Content Placeholder 2"/>
          <p:cNvSpPr>
            <a:spLocks noGrp="1"/>
          </p:cNvSpPr>
          <p:nvPr>
            <p:ph idx="1"/>
          </p:nvPr>
        </p:nvSpPr>
        <p:spPr>
          <a:xfrm>
            <a:off x="304800" y="1524000"/>
            <a:ext cx="4800600" cy="5105400"/>
          </a:xfrm>
          <a:solidFill>
            <a:schemeClr val="bg1">
              <a:lumMod val="95000"/>
              <a:alpha val="77000"/>
            </a:schemeClr>
          </a:solidFill>
        </p:spPr>
        <p:txBody>
          <a:bodyPr>
            <a:normAutofit fontScale="77500" lnSpcReduction="20000"/>
          </a:bodyPr>
          <a:lstStyle/>
          <a:p>
            <a:r>
              <a:rPr lang="en-US" dirty="0" smtClean="0"/>
              <a:t>Speech problem : relatively uncommon even if the missing tissue can make the pronunciation of certain word difficult. On exception is during the stage of speech acquisition, in this case an </a:t>
            </a:r>
            <a:r>
              <a:rPr lang="en-US" dirty="0" err="1" smtClean="0"/>
              <a:t>overdenture</a:t>
            </a:r>
            <a:r>
              <a:rPr lang="en-US" dirty="0" smtClean="0"/>
              <a:t> can help</a:t>
            </a:r>
          </a:p>
          <a:p>
            <a:r>
              <a:rPr lang="en-US" dirty="0" smtClean="0"/>
              <a:t>Difficulty with mastication: Note reported, it is probable as it is reported with edentulous patient. One explanation is that hypodontia patient lack the basis for comparison</a:t>
            </a:r>
          </a:p>
          <a:p>
            <a:pPr>
              <a:buFontTx/>
              <a:buChar char="-"/>
            </a:pPr>
            <a:endParaRPr lang="en-US" dirty="0" smtClean="0"/>
          </a:p>
          <a:p>
            <a:endParaRPr lang="en-US" dirty="0" smtClean="0"/>
          </a:p>
          <a:p>
            <a:endParaRPr lang="en-US" dirty="0" smtClean="0"/>
          </a:p>
          <a:p>
            <a:pPr marL="0" indent="0">
              <a:buNone/>
            </a:pPr>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944" y="4191000"/>
            <a:ext cx="3610355" cy="24123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798" y="1642255"/>
            <a:ext cx="3596501" cy="2414090"/>
          </a:xfrm>
          <a:prstGeom prst="rect">
            <a:avLst/>
          </a:prstGeom>
        </p:spPr>
      </p:pic>
    </p:spTree>
    <p:extLst>
      <p:ext uri="{BB962C8B-B14F-4D97-AF65-F5344CB8AC3E}">
        <p14:creationId xmlns:p14="http://schemas.microsoft.com/office/powerpoint/2010/main" val="7326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2286000" cy="1066800"/>
          </a:xfrm>
          <a:solidFill>
            <a:schemeClr val="bg1">
              <a:lumMod val="95000"/>
              <a:alpha val="77000"/>
            </a:schemeClr>
          </a:solidFill>
        </p:spPr>
        <p:txBody>
          <a:bodyPr/>
          <a:lstStyle/>
          <a:p>
            <a:pPr marL="0" indent="0">
              <a:buNone/>
            </a:pPr>
            <a:r>
              <a:rPr lang="en-US" dirty="0" smtClean="0"/>
              <a:t>Thank you</a:t>
            </a:r>
            <a:endParaRPr lang="en-US" dirty="0"/>
          </a:p>
        </p:txBody>
      </p:sp>
    </p:spTree>
    <p:extLst>
      <p:ext uri="{BB962C8B-B14F-4D97-AF65-F5344CB8AC3E}">
        <p14:creationId xmlns:p14="http://schemas.microsoft.com/office/powerpoint/2010/main" val="3100079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Prevalence primary dentition</a:t>
            </a:r>
            <a:endParaRPr lang="en-US" sz="3600" dirty="0"/>
          </a:p>
        </p:txBody>
      </p:sp>
      <p:sp>
        <p:nvSpPr>
          <p:cNvPr id="3" name="Content Placeholder 2"/>
          <p:cNvSpPr>
            <a:spLocks noGrp="1"/>
          </p:cNvSpPr>
          <p:nvPr>
            <p:ph idx="1"/>
          </p:nvPr>
        </p:nvSpPr>
        <p:spPr>
          <a:solidFill>
            <a:schemeClr val="bg1">
              <a:lumMod val="95000"/>
              <a:alpha val="77000"/>
            </a:schemeClr>
          </a:solidFill>
        </p:spPr>
        <p:txBody>
          <a:bodyPr>
            <a:normAutofit fontScale="85000" lnSpcReduction="10000"/>
          </a:bodyPr>
          <a:lstStyle/>
          <a:p>
            <a:r>
              <a:rPr lang="en-US" dirty="0" smtClean="0"/>
              <a:t>Low incidence between 0.1-0.9% of the population</a:t>
            </a:r>
          </a:p>
          <a:p>
            <a:r>
              <a:rPr lang="en-US" dirty="0" smtClean="0"/>
              <a:t>Equal distribution between male and female</a:t>
            </a:r>
          </a:p>
          <a:p>
            <a:r>
              <a:rPr lang="en-US" dirty="0" smtClean="0"/>
              <a:t>More frequent in the anterior maxilla, the lateral incisor are the element most frequently missing</a:t>
            </a:r>
          </a:p>
          <a:p>
            <a:r>
              <a:rPr lang="en-US" dirty="0" smtClean="0"/>
              <a:t>Often associated with hypodontia of the permanent dentition</a:t>
            </a:r>
          </a:p>
          <a:p>
            <a:r>
              <a:rPr lang="en-US" dirty="0" smtClean="0"/>
              <a:t>Hypodontia is often associated with syndromic condition</a:t>
            </a:r>
          </a:p>
          <a:p>
            <a:r>
              <a:rPr lang="en-US" dirty="0" smtClean="0"/>
              <a:t>consequently missing lacteal teeth must not be dismissed has being not important</a:t>
            </a:r>
            <a:endParaRPr lang="en-US" dirty="0"/>
          </a:p>
        </p:txBody>
      </p:sp>
    </p:spTree>
    <p:extLst>
      <p:ext uri="{BB962C8B-B14F-4D97-AF65-F5344CB8AC3E}">
        <p14:creationId xmlns:p14="http://schemas.microsoft.com/office/powerpoint/2010/main" val="310007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Prevalence permanent dentition</a:t>
            </a:r>
            <a:endParaRPr lang="en-US" sz="3600" dirty="0"/>
          </a:p>
        </p:txBody>
      </p:sp>
      <p:sp>
        <p:nvSpPr>
          <p:cNvPr id="3" name="Content Placeholder 2"/>
          <p:cNvSpPr>
            <a:spLocks noGrp="1"/>
          </p:cNvSpPr>
          <p:nvPr>
            <p:ph idx="1"/>
          </p:nvPr>
        </p:nvSpPr>
        <p:spPr>
          <a:xfrm>
            <a:off x="457200" y="1600201"/>
            <a:ext cx="8229600" cy="2895600"/>
          </a:xfrm>
          <a:solidFill>
            <a:schemeClr val="bg1">
              <a:lumMod val="95000"/>
              <a:alpha val="77000"/>
            </a:schemeClr>
          </a:solidFill>
        </p:spPr>
        <p:txBody>
          <a:bodyPr>
            <a:normAutofit fontScale="92500" lnSpcReduction="10000"/>
          </a:bodyPr>
          <a:lstStyle/>
          <a:p>
            <a:r>
              <a:rPr lang="en-US" dirty="0" smtClean="0"/>
              <a:t>The distribution vary with different population</a:t>
            </a:r>
          </a:p>
          <a:p>
            <a:r>
              <a:rPr lang="en-US" dirty="0" smtClean="0"/>
              <a:t>Agenesis are more frequent with women, the ratio is quite constant between different population at 1.3-1.4</a:t>
            </a:r>
          </a:p>
          <a:p>
            <a:r>
              <a:rPr lang="en-US" dirty="0" smtClean="0"/>
              <a:t>Those two factor indicate that there is probably a strong genetic influence to agenesis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19600"/>
            <a:ext cx="8153399" cy="222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9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Prevalence permanent dentition</a:t>
            </a:r>
            <a:endParaRPr lang="en-US" sz="3600" dirty="0"/>
          </a:p>
        </p:txBody>
      </p:sp>
      <p:sp>
        <p:nvSpPr>
          <p:cNvPr id="3" name="Content Placeholder 2"/>
          <p:cNvSpPr>
            <a:spLocks noGrp="1"/>
          </p:cNvSpPr>
          <p:nvPr>
            <p:ph idx="1"/>
          </p:nvPr>
        </p:nvSpPr>
        <p:spPr>
          <a:xfrm>
            <a:off x="457200" y="1600200"/>
            <a:ext cx="4495800" cy="5029200"/>
          </a:xfrm>
          <a:solidFill>
            <a:schemeClr val="bg1">
              <a:lumMod val="95000"/>
              <a:alpha val="77000"/>
            </a:schemeClr>
          </a:solidFill>
        </p:spPr>
        <p:txBody>
          <a:bodyPr>
            <a:normAutofit fontScale="70000" lnSpcReduction="20000"/>
          </a:bodyPr>
          <a:lstStyle/>
          <a:p>
            <a:r>
              <a:rPr lang="en-US" dirty="0" smtClean="0"/>
              <a:t>The teeth the more often implicated are in decreasing order</a:t>
            </a:r>
          </a:p>
          <a:p>
            <a:r>
              <a:rPr lang="en-US" dirty="0" smtClean="0"/>
              <a:t>Mandibular second premolar 3%</a:t>
            </a:r>
          </a:p>
          <a:p>
            <a:r>
              <a:rPr lang="en-US" dirty="0" smtClean="0"/>
              <a:t>Maxillary lateral incisor 1.7%</a:t>
            </a:r>
          </a:p>
          <a:p>
            <a:r>
              <a:rPr lang="en-US" dirty="0" smtClean="0"/>
              <a:t>Maxillary second premolar 1.5%</a:t>
            </a:r>
          </a:p>
          <a:p>
            <a:r>
              <a:rPr lang="en-US" dirty="0" smtClean="0"/>
              <a:t>Mandibular central incisor 0.3 %</a:t>
            </a:r>
          </a:p>
          <a:p>
            <a:r>
              <a:rPr lang="en-US" dirty="0" smtClean="0"/>
              <a:t>Mandibular lateral incisor and maxillary first premolar 0.2%</a:t>
            </a:r>
          </a:p>
          <a:p>
            <a:r>
              <a:rPr lang="en-US" dirty="0" smtClean="0"/>
              <a:t>Mandibular second molar and maxillary canine</a:t>
            </a:r>
          </a:p>
          <a:p>
            <a:r>
              <a:rPr lang="en-US" dirty="0" smtClean="0"/>
              <a:t>The trend is of course that the more distal element of each group is the one that will have the more chance of being absent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5230"/>
            <a:ext cx="3733800" cy="479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467600" y="4876800"/>
            <a:ext cx="1219200" cy="3048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867400" y="3850615"/>
            <a:ext cx="1219200" cy="3048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467600" y="3878097"/>
            <a:ext cx="1219200" cy="304800"/>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467600" y="3573297"/>
            <a:ext cx="1219200" cy="304800"/>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867400" y="4891790"/>
            <a:ext cx="1219200" cy="3048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867400" y="4572000"/>
            <a:ext cx="1219200" cy="304800"/>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680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Prevalence permanent dentition</a:t>
            </a:r>
            <a:endParaRPr lang="en-US" sz="3600" dirty="0"/>
          </a:p>
        </p:txBody>
      </p:sp>
      <p:sp>
        <p:nvSpPr>
          <p:cNvPr id="3" name="Content Placeholder 2"/>
          <p:cNvSpPr>
            <a:spLocks noGrp="1"/>
          </p:cNvSpPr>
          <p:nvPr>
            <p:ph idx="1"/>
          </p:nvPr>
        </p:nvSpPr>
        <p:spPr>
          <a:xfrm>
            <a:off x="457200" y="1600200"/>
            <a:ext cx="8229600" cy="2057400"/>
          </a:xfrm>
          <a:solidFill>
            <a:schemeClr val="bg1">
              <a:lumMod val="95000"/>
              <a:alpha val="77000"/>
            </a:schemeClr>
          </a:solidFill>
        </p:spPr>
        <p:txBody>
          <a:bodyPr>
            <a:normAutofit fontScale="85000" lnSpcReduction="20000"/>
          </a:bodyPr>
          <a:lstStyle/>
          <a:p>
            <a:r>
              <a:rPr lang="en-US" dirty="0" smtClean="0"/>
              <a:t>In case of hypodontia :</a:t>
            </a:r>
          </a:p>
          <a:p>
            <a:pPr>
              <a:buFontTx/>
              <a:buChar char="-"/>
            </a:pPr>
            <a:r>
              <a:rPr lang="en-US" dirty="0" smtClean="0"/>
              <a:t>1 to 2 teeth missing 83%</a:t>
            </a:r>
          </a:p>
          <a:p>
            <a:pPr>
              <a:buFontTx/>
              <a:buChar char="-"/>
            </a:pPr>
            <a:r>
              <a:rPr lang="en-US" dirty="0" smtClean="0"/>
              <a:t>3 to 5 teeth missing 14.4%</a:t>
            </a:r>
          </a:p>
          <a:p>
            <a:pPr>
              <a:buFontTx/>
              <a:buChar char="-"/>
            </a:pPr>
            <a:r>
              <a:rPr lang="en-US" dirty="0" smtClean="0"/>
              <a:t>6 and more teeth missing 2.6 % or 0.14% of the general population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6383"/>
            <a:ext cx="7773947" cy="316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6800" y="3886200"/>
            <a:ext cx="1371600" cy="27432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592048" y="5562599"/>
            <a:ext cx="2513351" cy="1050093"/>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88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smtClean="0"/>
              <a:t>Prevalence permanent dentition</a:t>
            </a:r>
            <a:endParaRPr lang="en-US" sz="3600" dirty="0"/>
          </a:p>
        </p:txBody>
      </p:sp>
      <p:sp>
        <p:nvSpPr>
          <p:cNvPr id="3" name="Content Placeholder 2"/>
          <p:cNvSpPr>
            <a:spLocks noGrp="1"/>
          </p:cNvSpPr>
          <p:nvPr>
            <p:ph idx="1"/>
          </p:nvPr>
        </p:nvSpPr>
        <p:spPr>
          <a:xfrm>
            <a:off x="457200" y="1600200"/>
            <a:ext cx="8229600" cy="5029200"/>
          </a:xfrm>
          <a:solidFill>
            <a:schemeClr val="bg1">
              <a:lumMod val="95000"/>
              <a:alpha val="77000"/>
            </a:schemeClr>
          </a:solidFill>
        </p:spPr>
        <p:txBody>
          <a:bodyPr>
            <a:normAutofit fontScale="92500" lnSpcReduction="20000"/>
          </a:bodyPr>
          <a:lstStyle/>
          <a:p>
            <a:r>
              <a:rPr lang="en-US" dirty="0" smtClean="0"/>
              <a:t>When a teeth is missing it will be bilaterally</a:t>
            </a:r>
          </a:p>
          <a:p>
            <a:pPr>
              <a:buFontTx/>
              <a:buChar char="-"/>
            </a:pPr>
            <a:r>
              <a:rPr lang="en-US" dirty="0" smtClean="0"/>
              <a:t>For the maxillary central incisor in 54% it is the only teeth that has more than on chance in two to be bilaterally missing</a:t>
            </a:r>
          </a:p>
          <a:p>
            <a:pPr>
              <a:buFontTx/>
              <a:buChar char="-"/>
            </a:pPr>
            <a:r>
              <a:rPr lang="en-US" dirty="0" smtClean="0"/>
              <a:t>The second maxillary premolar 49.25%</a:t>
            </a:r>
          </a:p>
          <a:p>
            <a:pPr>
              <a:buFontTx/>
              <a:buChar char="-"/>
            </a:pPr>
            <a:r>
              <a:rPr lang="en-US" dirty="0" smtClean="0"/>
              <a:t>The second mandibular premolar 45.6%</a:t>
            </a:r>
          </a:p>
          <a:p>
            <a:pPr>
              <a:buFontTx/>
              <a:buChar char="-"/>
            </a:pPr>
            <a:r>
              <a:rPr lang="en-US" dirty="0" smtClean="0"/>
              <a:t>The mandibular second incisor 41.2%</a:t>
            </a:r>
          </a:p>
          <a:p>
            <a:r>
              <a:rPr lang="en-US" dirty="0" smtClean="0"/>
              <a:t>When two teeth are missing we are thinking agenesis  and  when only one is missing we think accident or tooth decay.</a:t>
            </a:r>
          </a:p>
          <a:p>
            <a:r>
              <a:rPr lang="en-US" dirty="0" smtClean="0"/>
              <a:t>But in fact agenesis of only one dental element is the most frequent case</a:t>
            </a:r>
            <a:endParaRPr lang="en-US" dirty="0"/>
          </a:p>
        </p:txBody>
      </p:sp>
    </p:spTree>
    <p:extLst>
      <p:ext uri="{BB962C8B-B14F-4D97-AF65-F5344CB8AC3E}">
        <p14:creationId xmlns:p14="http://schemas.microsoft.com/office/powerpoint/2010/main" val="153449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alpha val="75000"/>
            </a:schemeClr>
          </a:solidFill>
        </p:spPr>
        <p:txBody>
          <a:bodyPr>
            <a:normAutofit fontScale="90000"/>
          </a:bodyPr>
          <a:lstStyle/>
          <a:p>
            <a:r>
              <a:rPr lang="en-US" dirty="0" smtClean="0"/>
              <a:t>Oligodontia </a:t>
            </a:r>
            <a:br>
              <a:rPr lang="en-US" dirty="0" smtClean="0"/>
            </a:br>
            <a:r>
              <a:rPr lang="en-US" sz="3600" dirty="0" err="1" smtClean="0"/>
              <a:t>Aetiology</a:t>
            </a:r>
            <a:endParaRPr lang="en-US" sz="3600" dirty="0"/>
          </a:p>
        </p:txBody>
      </p:sp>
      <p:sp>
        <p:nvSpPr>
          <p:cNvPr id="3" name="Content Placeholder 2"/>
          <p:cNvSpPr>
            <a:spLocks noGrp="1"/>
          </p:cNvSpPr>
          <p:nvPr>
            <p:ph idx="1"/>
          </p:nvPr>
        </p:nvSpPr>
        <p:spPr>
          <a:xfrm>
            <a:off x="457200" y="1600200"/>
            <a:ext cx="8229600" cy="5029200"/>
          </a:xfrm>
          <a:solidFill>
            <a:schemeClr val="bg1">
              <a:lumMod val="95000"/>
              <a:alpha val="77000"/>
            </a:schemeClr>
          </a:solidFill>
        </p:spPr>
        <p:txBody>
          <a:bodyPr>
            <a:normAutofit fontScale="85000" lnSpcReduction="10000"/>
          </a:bodyPr>
          <a:lstStyle/>
          <a:p>
            <a:r>
              <a:rPr lang="en-US" dirty="0" smtClean="0"/>
              <a:t>Occasionally can be associated with environmental factor but the main etiology is genetic</a:t>
            </a:r>
          </a:p>
          <a:p>
            <a:r>
              <a:rPr lang="en-US" dirty="0" smtClean="0"/>
              <a:t>The genetic basis is not well understood but hypodontia is frequently identified as a familial trait</a:t>
            </a:r>
          </a:p>
          <a:p>
            <a:r>
              <a:rPr lang="en-US" dirty="0" smtClean="0"/>
              <a:t>The presence of hypodontia in individual without family history suggest that it can happen as the result of a spontaneous genetic mutation</a:t>
            </a:r>
          </a:p>
          <a:p>
            <a:r>
              <a:rPr lang="en-US" dirty="0" smtClean="0"/>
              <a:t>Hypodontia is linked to small teeth size which suggest that it is part of a continuum. under a certain size teeth germ will not develop themself leading to a missing teeth.</a:t>
            </a:r>
            <a:endParaRPr lang="en-US" dirty="0"/>
          </a:p>
        </p:txBody>
      </p:sp>
    </p:spTree>
    <p:extLst>
      <p:ext uri="{BB962C8B-B14F-4D97-AF65-F5344CB8AC3E}">
        <p14:creationId xmlns:p14="http://schemas.microsoft.com/office/powerpoint/2010/main" val="39190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2245</Words>
  <Application>Microsoft Office PowerPoint</Application>
  <PresentationFormat>Affichage à l'écran (4:3)</PresentationFormat>
  <Paragraphs>326</Paragraphs>
  <Slides>36</Slides>
  <Notes>1</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Office Theme</vt:lpstr>
      <vt:lpstr>Oligodontia</vt:lpstr>
      <vt:lpstr>Oligodontia definition</vt:lpstr>
      <vt:lpstr>Oligodontia definition</vt:lpstr>
      <vt:lpstr>Oligodontia  Prevalence primary dentition</vt:lpstr>
      <vt:lpstr>Oligodontia  Prevalence permanent dentition</vt:lpstr>
      <vt:lpstr>Oligodontia  Prevalence permanent dentition</vt:lpstr>
      <vt:lpstr>Oligodontia  Prevalence permanent dentition</vt:lpstr>
      <vt:lpstr>Oligodontia  Prevalence permanent dentition</vt:lpstr>
      <vt:lpstr>Oligodontia  Aetiology</vt:lpstr>
      <vt:lpstr>Oligodontia  Aetiology</vt:lpstr>
      <vt:lpstr>Oligodontia  Features microdontia</vt:lpstr>
      <vt:lpstr>Oligodontia  Features Conical teeth</vt:lpstr>
      <vt:lpstr>Oligodontia  Ectopic eruption</vt:lpstr>
      <vt:lpstr>Oligodontia  Retained primary teeth</vt:lpstr>
      <vt:lpstr>Oligodontia  Retained primary teeth</vt:lpstr>
      <vt:lpstr>Oligodontia  Retained primary teeth</vt:lpstr>
      <vt:lpstr>Oligodontia  Ankylosis</vt:lpstr>
      <vt:lpstr>Oligodontia  Ankylosis</vt:lpstr>
      <vt:lpstr>Oligodontia  Ankylosis</vt:lpstr>
      <vt:lpstr>Oligodontia  Ankylosis</vt:lpstr>
      <vt:lpstr>Oligodontia  Ankylosis</vt:lpstr>
      <vt:lpstr>Oligodontia  Ankylosis</vt:lpstr>
      <vt:lpstr>Oligodontia  Ankylosis</vt:lpstr>
      <vt:lpstr>Oligodontia  Ankylosis</vt:lpstr>
      <vt:lpstr>Oligodontia  Tooth surface loss</vt:lpstr>
      <vt:lpstr>Oligodontia  Reduce alveolar development</vt:lpstr>
      <vt:lpstr>Oligodontia  Increased freeway space</vt:lpstr>
      <vt:lpstr>Oligodontia  Delayed eruption of permanent teeth</vt:lpstr>
      <vt:lpstr>Oligodontia  Altered craniofacial morphology</vt:lpstr>
      <vt:lpstr>Oligodontia  Soft tissue</vt:lpstr>
      <vt:lpstr>Oligodontia  Soft tissue</vt:lpstr>
      <vt:lpstr>Oligodontia  Soft tissue</vt:lpstr>
      <vt:lpstr>Oligodontia  Soft tissue</vt:lpstr>
      <vt:lpstr>Oligodontia  Patient complain</vt:lpstr>
      <vt:lpstr>Oligodontia  Patient complain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Oligodontia</dc:title>
  <dc:creator>Michel</dc:creator>
  <cp:lastModifiedBy>Michel</cp:lastModifiedBy>
  <cp:revision>61</cp:revision>
  <dcterms:created xsi:type="dcterms:W3CDTF">2006-08-16T00:00:00Z</dcterms:created>
  <dcterms:modified xsi:type="dcterms:W3CDTF">2013-02-18T00:39:39Z</dcterms:modified>
</cp:coreProperties>
</file>