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2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91" autoAdjust="0"/>
    <p:restoredTop sz="94660"/>
  </p:normalViewPr>
  <p:slideViewPr>
    <p:cSldViewPr snapToGrid="0" snapToObjects="1">
      <p:cViewPr>
        <p:scale>
          <a:sx n="100" d="100"/>
          <a:sy n="100" d="100"/>
        </p:scale>
        <p:origin x="-2496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3BD91-8494-2742-AA9A-537E284F71CB}" type="datetimeFigureOut">
              <a:rPr lang="fr-FR" smtClean="0"/>
              <a:t>23/09/12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278C5-9839-5F43-A848-648B364E4208}" type="slidenum">
              <a:rPr lang="fr-FR" smtClean="0"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28438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3BD91-8494-2742-AA9A-537E284F71CB}" type="datetimeFigureOut">
              <a:rPr lang="fr-FR" smtClean="0"/>
              <a:t>23/09/12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278C5-9839-5F43-A848-648B364E4208}" type="slidenum">
              <a:rPr lang="fr-FR" smtClean="0"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64174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3BD91-8494-2742-AA9A-537E284F71CB}" type="datetimeFigureOut">
              <a:rPr lang="fr-FR" smtClean="0"/>
              <a:t>23/09/12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278C5-9839-5F43-A848-648B364E4208}" type="slidenum">
              <a:rPr lang="fr-FR" smtClean="0"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17251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3BD91-8494-2742-AA9A-537E284F71CB}" type="datetimeFigureOut">
              <a:rPr lang="fr-FR" smtClean="0"/>
              <a:t>23/09/12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278C5-9839-5F43-A848-648B364E4208}" type="slidenum">
              <a:rPr lang="fr-FR" smtClean="0"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60624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3BD91-8494-2742-AA9A-537E284F71CB}" type="datetimeFigureOut">
              <a:rPr lang="fr-FR" smtClean="0"/>
              <a:t>23/09/12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278C5-9839-5F43-A848-648B364E4208}" type="slidenum">
              <a:rPr lang="fr-FR" smtClean="0"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00285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3BD91-8494-2742-AA9A-537E284F71CB}" type="datetimeFigureOut">
              <a:rPr lang="fr-FR" smtClean="0"/>
              <a:t>23/09/12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278C5-9839-5F43-A848-648B364E4208}" type="slidenum">
              <a:rPr lang="fr-FR" smtClean="0"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53400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3BD91-8494-2742-AA9A-537E284F71CB}" type="datetimeFigureOut">
              <a:rPr lang="fr-FR" smtClean="0"/>
              <a:t>23/09/12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278C5-9839-5F43-A848-648B364E4208}" type="slidenum">
              <a:rPr lang="fr-FR" smtClean="0"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23780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3BD91-8494-2742-AA9A-537E284F71CB}" type="datetimeFigureOut">
              <a:rPr lang="fr-FR" smtClean="0"/>
              <a:t>23/09/12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278C5-9839-5F43-A848-648B364E4208}" type="slidenum">
              <a:rPr lang="fr-FR" smtClean="0"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51002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3BD91-8494-2742-AA9A-537E284F71CB}" type="datetimeFigureOut">
              <a:rPr lang="fr-FR" smtClean="0"/>
              <a:t>23/09/12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278C5-9839-5F43-A848-648B364E4208}" type="slidenum">
              <a:rPr lang="fr-FR" smtClean="0"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45282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3BD91-8494-2742-AA9A-537E284F71CB}" type="datetimeFigureOut">
              <a:rPr lang="fr-FR" smtClean="0"/>
              <a:t>23/09/12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278C5-9839-5F43-A848-648B364E4208}" type="slidenum">
              <a:rPr lang="fr-FR" smtClean="0"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75525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3BD91-8494-2742-AA9A-537E284F71CB}" type="datetimeFigureOut">
              <a:rPr lang="fr-FR" smtClean="0"/>
              <a:t>23/09/12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278C5-9839-5F43-A848-648B364E4208}" type="slidenum">
              <a:rPr lang="fr-FR" smtClean="0"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85284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23BD91-8494-2742-AA9A-537E284F71CB}" type="datetimeFigureOut">
              <a:rPr lang="fr-FR" smtClean="0"/>
              <a:t>23/09/12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E278C5-9839-5F43-A848-648B364E4208}" type="slidenum">
              <a:rPr lang="fr-FR" smtClean="0"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58277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PROTHESE SUR IMPLANT : H.N OU SPR 30 ???</a:t>
            </a:r>
            <a:endParaRPr lang="fr-FR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7319" y="3689362"/>
            <a:ext cx="2070100" cy="2540000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3810000" y="1346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11205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342970"/>
            <a:ext cx="8229600" cy="74667"/>
          </a:xfrm>
        </p:spPr>
        <p:txBody>
          <a:bodyPr>
            <a:normAutofit fontScale="90000"/>
          </a:bodyPr>
          <a:lstStyle/>
          <a:p>
            <a:endParaRPr lang="fr-FR" dirty="0"/>
          </a:p>
        </p:txBody>
      </p:sp>
      <p:pic>
        <p:nvPicPr>
          <p:cNvPr id="4" name="Espace réservé du contenu 3" descr="0804memo_cotation_cd_01.pdf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53835" r="-67727"/>
          <a:stretch/>
        </p:blipFill>
        <p:spPr>
          <a:xfrm>
            <a:off x="-2336800" y="0"/>
            <a:ext cx="14160500" cy="6953250"/>
          </a:xfrm>
          <a:solidFill>
            <a:schemeClr val="bg1"/>
          </a:solidFill>
          <a:ln>
            <a:solidFill>
              <a:srgbClr val="FFFF00"/>
            </a:solidFill>
          </a:ln>
        </p:spPr>
      </p:pic>
    </p:spTree>
    <p:extLst>
      <p:ext uri="{BB962C8B-B14F-4D97-AF65-F5344CB8AC3E}">
        <p14:creationId xmlns:p14="http://schemas.microsoft.com/office/powerpoint/2010/main" val="3043537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009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Définition d’une prothèse conjointe</a:t>
            </a:r>
            <a:endParaRPr lang="fr-FR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00009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r-FR" sz="2400" dirty="0">
                <a:solidFill>
                  <a:srgbClr val="000090"/>
                </a:solidFill>
              </a:rPr>
              <a:t>Par définition, une prothèse est conjointe lorsqu’elle est </a:t>
            </a:r>
            <a:endParaRPr lang="fr-FR" sz="2400" dirty="0" smtClean="0">
              <a:solidFill>
                <a:srgbClr val="000090"/>
              </a:solidFill>
            </a:endParaRPr>
          </a:p>
          <a:p>
            <a:pPr marL="0" indent="0">
              <a:buNone/>
            </a:pPr>
            <a:r>
              <a:rPr lang="fr-FR" sz="2400" dirty="0" smtClean="0">
                <a:solidFill>
                  <a:srgbClr val="000090"/>
                </a:solidFill>
              </a:rPr>
              <a:t>« </a:t>
            </a:r>
            <a:r>
              <a:rPr lang="fr-FR" sz="2400" dirty="0">
                <a:solidFill>
                  <a:srgbClr val="000090"/>
                </a:solidFill>
              </a:rPr>
              <a:t>conjointe aux dents </a:t>
            </a:r>
            <a:r>
              <a:rPr lang="fr-FR" sz="2400" dirty="0" smtClean="0">
                <a:solidFill>
                  <a:srgbClr val="000090"/>
                </a:solidFill>
              </a:rPr>
              <a:t>supports </a:t>
            </a:r>
            <a:r>
              <a:rPr lang="fr-FR" sz="2400" dirty="0">
                <a:solidFill>
                  <a:srgbClr val="000090"/>
                </a:solidFill>
              </a:rPr>
              <a:t>». </a:t>
            </a:r>
            <a:endParaRPr lang="fr-FR" sz="2400" dirty="0" smtClean="0">
              <a:solidFill>
                <a:srgbClr val="000090"/>
              </a:solidFill>
            </a:endParaRPr>
          </a:p>
          <a:p>
            <a:pPr marL="0" indent="0">
              <a:buNone/>
            </a:pPr>
            <a:r>
              <a:rPr lang="fr-FR" sz="2400" dirty="0" smtClean="0">
                <a:solidFill>
                  <a:srgbClr val="000090"/>
                </a:solidFill>
              </a:rPr>
              <a:t>Madame </a:t>
            </a:r>
            <a:r>
              <a:rPr lang="fr-FR" sz="2400" dirty="0">
                <a:solidFill>
                  <a:srgbClr val="000090"/>
                </a:solidFill>
              </a:rPr>
              <a:t>le Professeur Évelyne BATAREC précise cette définition: </a:t>
            </a:r>
            <a:endParaRPr lang="fr-FR" sz="2400" dirty="0" smtClean="0">
              <a:solidFill>
                <a:srgbClr val="000090"/>
              </a:solidFill>
            </a:endParaRPr>
          </a:p>
          <a:p>
            <a:pPr marL="0" indent="0">
              <a:buNone/>
            </a:pPr>
            <a:r>
              <a:rPr lang="fr-FR" sz="2400" dirty="0" smtClean="0">
                <a:solidFill>
                  <a:srgbClr val="000090"/>
                </a:solidFill>
              </a:rPr>
              <a:t>c’est </a:t>
            </a:r>
            <a:r>
              <a:rPr lang="fr-FR" sz="2400" dirty="0">
                <a:solidFill>
                  <a:srgbClr val="000090"/>
                </a:solidFill>
              </a:rPr>
              <a:t>une </a:t>
            </a:r>
            <a:r>
              <a:rPr lang="fr-FR" sz="2400" b="1" dirty="0">
                <a:solidFill>
                  <a:srgbClr val="000090"/>
                </a:solidFill>
              </a:rPr>
              <a:t>« PROTHÈSE INTIMEMENT UNIE AUX DENTS RESTANTES AUXQUELLES ELLE S’AGRÈGE </a:t>
            </a:r>
            <a:r>
              <a:rPr lang="fr-FR" sz="2400" b="1" dirty="0" smtClean="0">
                <a:solidFill>
                  <a:srgbClr val="000090"/>
                </a:solidFill>
              </a:rPr>
              <a:t>»</a:t>
            </a:r>
          </a:p>
          <a:p>
            <a:pPr marL="0" indent="0">
              <a:buNone/>
            </a:pPr>
            <a:r>
              <a:rPr lang="fr-FR" sz="2400" b="1" dirty="0" smtClean="0">
                <a:solidFill>
                  <a:srgbClr val="000090"/>
                </a:solidFill>
              </a:rPr>
              <a:t> </a:t>
            </a:r>
            <a:r>
              <a:rPr lang="fr-FR" sz="2400" dirty="0">
                <a:solidFill>
                  <a:srgbClr val="000090"/>
                </a:solidFill>
              </a:rPr>
              <a:t>(Lexique des termes de prothèses dentaires). </a:t>
            </a:r>
            <a:endParaRPr lang="fr-FR" sz="2400" dirty="0" smtClean="0">
              <a:solidFill>
                <a:srgbClr val="000090"/>
              </a:solidFill>
            </a:endParaRPr>
          </a:p>
          <a:p>
            <a:pPr marL="0" indent="0">
              <a:buNone/>
            </a:pPr>
            <a:r>
              <a:rPr lang="fr-FR" sz="2400" dirty="0" smtClean="0">
                <a:solidFill>
                  <a:srgbClr val="000090"/>
                </a:solidFill>
              </a:rPr>
              <a:t>Une </a:t>
            </a:r>
            <a:r>
              <a:rPr lang="fr-FR" sz="2400" dirty="0">
                <a:solidFill>
                  <a:srgbClr val="000090"/>
                </a:solidFill>
              </a:rPr>
              <a:t>prothèse fixée exclusivement sur des implants n’est donc, en aucun cas, une </a:t>
            </a:r>
            <a:r>
              <a:rPr lang="fr-FR" sz="2400" dirty="0" err="1">
                <a:solidFill>
                  <a:srgbClr val="000090"/>
                </a:solidFill>
              </a:rPr>
              <a:t>prothèse</a:t>
            </a:r>
            <a:r>
              <a:rPr lang="fr-FR" sz="2400" dirty="0">
                <a:solidFill>
                  <a:srgbClr val="000090"/>
                </a:solidFill>
              </a:rPr>
              <a:t> </a:t>
            </a:r>
            <a:r>
              <a:rPr lang="fr-FR" sz="2400" dirty="0" smtClean="0">
                <a:solidFill>
                  <a:srgbClr val="000090"/>
                </a:solidFill>
              </a:rPr>
              <a:t>conjointe*.</a:t>
            </a:r>
          </a:p>
          <a:p>
            <a:pPr marL="0" indent="0">
              <a:buNone/>
            </a:pPr>
            <a:r>
              <a:rPr lang="fr-FR" sz="2400" dirty="0" smtClean="0">
                <a:solidFill>
                  <a:srgbClr val="000090"/>
                </a:solidFill>
              </a:rPr>
              <a:t> Le </a:t>
            </a:r>
            <a:r>
              <a:rPr lang="fr-FR" sz="2400" dirty="0" smtClean="0">
                <a:solidFill>
                  <a:srgbClr val="000090"/>
                </a:solidFill>
              </a:rPr>
              <a:t>document précédent envoyé par les </a:t>
            </a:r>
            <a:r>
              <a:rPr lang="fr-FR" sz="2400" dirty="0" smtClean="0">
                <a:solidFill>
                  <a:srgbClr val="000090"/>
                </a:solidFill>
              </a:rPr>
              <a:t>Caisses ( annexe info lettre Avril 2008)  </a:t>
            </a:r>
            <a:r>
              <a:rPr lang="fr-FR" sz="2400" dirty="0" smtClean="0">
                <a:solidFill>
                  <a:srgbClr val="000090"/>
                </a:solidFill>
              </a:rPr>
              <a:t>n’a donc aucune valeur légale.</a:t>
            </a:r>
            <a:endParaRPr lang="fr-FR" sz="2400" dirty="0" smtClean="0">
              <a:solidFill>
                <a:srgbClr val="000090"/>
              </a:solidFill>
            </a:endParaRPr>
          </a:p>
          <a:p>
            <a:pPr marL="0" indent="0">
              <a:buNone/>
            </a:pPr>
            <a:endParaRPr lang="fr-FR" sz="2400" dirty="0">
              <a:solidFill>
                <a:srgbClr val="000090"/>
              </a:solidFill>
            </a:endParaRPr>
          </a:p>
          <a:p>
            <a:pPr marL="0" indent="0">
              <a:buNone/>
            </a:pPr>
            <a:r>
              <a:rPr lang="fr-FR" sz="1800" dirty="0" smtClean="0">
                <a:solidFill>
                  <a:srgbClr val="000090"/>
                </a:solidFill>
              </a:rPr>
              <a:t>* Lettre du </a:t>
            </a:r>
            <a:r>
              <a:rPr lang="fr-FR" sz="1800" dirty="0">
                <a:solidFill>
                  <a:srgbClr val="000090"/>
                </a:solidFill>
              </a:rPr>
              <a:t>C</a:t>
            </a:r>
            <a:r>
              <a:rPr lang="fr-FR" sz="1800" dirty="0" smtClean="0">
                <a:solidFill>
                  <a:srgbClr val="000090"/>
                </a:solidFill>
              </a:rPr>
              <a:t>ollège Odontologie et Droit (Mai 2007-Numéro 15)</a:t>
            </a:r>
          </a:p>
          <a:p>
            <a:endParaRPr lang="fr-FR" dirty="0">
              <a:solidFill>
                <a:srgbClr val="0000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6034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009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Que dit la NGAP ?</a:t>
            </a:r>
            <a:endParaRPr lang="fr-FR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00009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sz="2400" dirty="0" smtClean="0">
                <a:solidFill>
                  <a:srgbClr val="000090"/>
                </a:solidFill>
              </a:rPr>
              <a:t>La Nomenclature </a:t>
            </a:r>
            <a:r>
              <a:rPr lang="fr-FR" sz="2400" dirty="0">
                <a:solidFill>
                  <a:srgbClr val="000090"/>
                </a:solidFill>
              </a:rPr>
              <a:t>générale des actes professionnels prévoit, pour le remplacement des dents absentes par des prothèses conjointes, l’application des cotations relatives aux prothèses adjointes </a:t>
            </a:r>
            <a:endParaRPr lang="fr-FR" sz="2400" dirty="0" smtClean="0">
              <a:solidFill>
                <a:srgbClr val="000090"/>
              </a:solidFill>
            </a:endParaRPr>
          </a:p>
          <a:p>
            <a:pPr marL="0" indent="0">
              <a:buNone/>
            </a:pPr>
            <a:r>
              <a:rPr lang="fr-FR" sz="2400" dirty="0" smtClean="0">
                <a:solidFill>
                  <a:srgbClr val="000090"/>
                </a:solidFill>
              </a:rPr>
              <a:t>(</a:t>
            </a:r>
            <a:r>
              <a:rPr lang="fr-FR" sz="2400" dirty="0">
                <a:solidFill>
                  <a:srgbClr val="000090"/>
                </a:solidFill>
              </a:rPr>
              <a:t>« si les dents absentes sont remplacées par une prothèse conjointe, les cotations à appliquer sont celles prévues </a:t>
            </a:r>
            <a:r>
              <a:rPr lang="fr-FR" sz="2400" dirty="0" smtClean="0">
                <a:solidFill>
                  <a:srgbClr val="000090"/>
                </a:solidFill>
              </a:rPr>
              <a:t>pour les prothèses adjointes </a:t>
            </a:r>
            <a:r>
              <a:rPr lang="fr-FR" sz="2400" dirty="0">
                <a:solidFill>
                  <a:srgbClr val="000090"/>
                </a:solidFill>
              </a:rPr>
              <a:t>» Section III, Article 3). </a:t>
            </a:r>
            <a:endParaRPr lang="fr-FR" sz="2400" dirty="0" smtClean="0">
              <a:solidFill>
                <a:srgbClr val="000090"/>
              </a:solidFill>
            </a:endParaRPr>
          </a:p>
          <a:p>
            <a:pPr marL="0" indent="0">
              <a:buNone/>
            </a:pPr>
            <a:r>
              <a:rPr lang="fr-FR" sz="2400" dirty="0">
                <a:solidFill>
                  <a:srgbClr val="000090"/>
                </a:solidFill>
              </a:rPr>
              <a:t>NGAP, 2ème partie, Titre III, Chapitre VII, </a:t>
            </a:r>
            <a:endParaRPr lang="fr-FR" sz="2400" dirty="0" smtClean="0">
              <a:solidFill>
                <a:srgbClr val="000090"/>
              </a:solidFill>
            </a:endParaRPr>
          </a:p>
          <a:p>
            <a:pPr marL="0" indent="0">
              <a:buNone/>
            </a:pPr>
            <a:r>
              <a:rPr lang="fr-FR" sz="2400" dirty="0" smtClean="0">
                <a:solidFill>
                  <a:srgbClr val="000090"/>
                </a:solidFill>
              </a:rPr>
              <a:t>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16518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969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009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Commentaire de la Cour d’Appel</a:t>
            </a:r>
            <a:endParaRPr lang="fr-FR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00009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400" i="1" dirty="0">
                <a:solidFill>
                  <a:srgbClr val="000090"/>
                </a:solidFill>
              </a:rPr>
              <a:t>«La </a:t>
            </a:r>
            <a:r>
              <a:rPr lang="fr-FR" sz="2400" i="1" dirty="0" smtClean="0">
                <a:solidFill>
                  <a:srgbClr val="000090"/>
                </a:solidFill>
              </a:rPr>
              <a:t>lectu</a:t>
            </a:r>
            <a:r>
              <a:rPr lang="fr-FR" sz="2400" dirty="0" smtClean="0">
                <a:solidFill>
                  <a:srgbClr val="000090"/>
                </a:solidFill>
              </a:rPr>
              <a:t>re </a:t>
            </a:r>
            <a:r>
              <a:rPr lang="fr-FR" sz="2400" i="1" dirty="0">
                <a:solidFill>
                  <a:srgbClr val="000090"/>
                </a:solidFill>
              </a:rPr>
              <a:t>des commentaires publiés par des professionnels </a:t>
            </a:r>
            <a:r>
              <a:rPr lang="fr-FR" sz="2400" i="1" dirty="0" smtClean="0">
                <a:solidFill>
                  <a:srgbClr val="000090"/>
                </a:solidFill>
              </a:rPr>
              <a:t>explique </a:t>
            </a:r>
            <a:r>
              <a:rPr lang="fr-FR" sz="2400" i="1" dirty="0">
                <a:solidFill>
                  <a:srgbClr val="000090"/>
                </a:solidFill>
              </a:rPr>
              <a:t>la tentation de certains </a:t>
            </a:r>
            <a:r>
              <a:rPr lang="fr-FR" sz="2400" i="1" dirty="0" smtClean="0">
                <a:solidFill>
                  <a:srgbClr val="000090"/>
                </a:solidFill>
              </a:rPr>
              <a:t>praticiens </a:t>
            </a:r>
            <a:r>
              <a:rPr lang="fr-FR" sz="2400" i="1" dirty="0">
                <a:solidFill>
                  <a:srgbClr val="000090"/>
                </a:solidFill>
              </a:rPr>
              <a:t>à coter les </a:t>
            </a:r>
            <a:r>
              <a:rPr lang="fr-FR" sz="2400" i="1" dirty="0" smtClean="0">
                <a:solidFill>
                  <a:srgbClr val="000090"/>
                </a:solidFill>
              </a:rPr>
              <a:t>prothèses </a:t>
            </a:r>
            <a:r>
              <a:rPr lang="fr-FR" sz="2400" i="1" dirty="0">
                <a:solidFill>
                  <a:srgbClr val="000090"/>
                </a:solidFill>
              </a:rPr>
              <a:t>sur implants comme prothèses conjointes, déviant ainsi de la règle posée par la nomenclature; cette dérive, parfois encouragée par des dentistes-conseils, représente une interprétation élargie que le texte ne permet </a:t>
            </a:r>
            <a:r>
              <a:rPr lang="fr-FR" sz="2400" i="1" dirty="0" smtClean="0">
                <a:solidFill>
                  <a:srgbClr val="000090"/>
                </a:solidFill>
              </a:rPr>
              <a:t>pas »</a:t>
            </a:r>
            <a:endParaRPr lang="fr-FR" sz="2400" dirty="0" smtClean="0">
              <a:solidFill>
                <a:srgbClr val="000090"/>
              </a:solidFill>
            </a:endParaRPr>
          </a:p>
          <a:p>
            <a:pPr algn="ctr"/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89300" y="3937000"/>
            <a:ext cx="3048000" cy="292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8287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009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Conclusions</a:t>
            </a:r>
            <a:endParaRPr lang="fr-FR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00009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sz="2400" dirty="0">
                <a:solidFill>
                  <a:srgbClr val="000090"/>
                </a:solidFill>
              </a:rPr>
              <a:t>En tout cas, et les praticiens-conseils le savent mieux que leurs confrères libéraux, « l’interprétation large » de la NGAP pour avantager le patient </a:t>
            </a:r>
            <a:endParaRPr lang="fr-FR" sz="2400" dirty="0" smtClean="0">
              <a:solidFill>
                <a:srgbClr val="000090"/>
              </a:solidFill>
            </a:endParaRPr>
          </a:p>
          <a:p>
            <a:pPr>
              <a:buFontTx/>
              <a:buChar char="-"/>
            </a:pPr>
            <a:r>
              <a:rPr lang="fr-FR" sz="2400" dirty="0" smtClean="0">
                <a:solidFill>
                  <a:srgbClr val="000090"/>
                </a:solidFill>
              </a:rPr>
              <a:t>est </a:t>
            </a:r>
            <a:r>
              <a:rPr lang="fr-FR" sz="2400" dirty="0">
                <a:solidFill>
                  <a:srgbClr val="000090"/>
                </a:solidFill>
              </a:rPr>
              <a:t>systématiquement sanctionnée par les tribunaux et les sections des assurances sociales du conseil de </a:t>
            </a:r>
            <a:r>
              <a:rPr lang="fr-FR" sz="2400" dirty="0" smtClean="0">
                <a:solidFill>
                  <a:srgbClr val="000090"/>
                </a:solidFill>
              </a:rPr>
              <a:t>l’Ordre</a:t>
            </a:r>
          </a:p>
          <a:p>
            <a:pPr>
              <a:buFontTx/>
              <a:buChar char="-"/>
            </a:pPr>
            <a:r>
              <a:rPr lang="fr-FR" sz="2400" dirty="0" smtClean="0">
                <a:solidFill>
                  <a:srgbClr val="000090"/>
                </a:solidFill>
              </a:rPr>
              <a:t>même </a:t>
            </a:r>
            <a:r>
              <a:rPr lang="fr-FR" sz="2400" dirty="0">
                <a:solidFill>
                  <a:srgbClr val="000090"/>
                </a:solidFill>
              </a:rPr>
              <a:t>si le praticien n’en tire aucun profit</a:t>
            </a:r>
            <a:r>
              <a:rPr lang="fr-FR" sz="2400" dirty="0" smtClean="0">
                <a:solidFill>
                  <a:srgbClr val="000090"/>
                </a:solidFill>
              </a:rPr>
              <a:t>!</a:t>
            </a:r>
          </a:p>
          <a:p>
            <a:pPr marL="0" indent="0">
              <a:buNone/>
            </a:pPr>
            <a:r>
              <a:rPr lang="fr-FR" sz="2400" dirty="0" smtClean="0">
                <a:solidFill>
                  <a:srgbClr val="000090"/>
                </a:solidFill>
              </a:rPr>
              <a:t>La </a:t>
            </a:r>
            <a:r>
              <a:rPr lang="fr-FR" sz="2400" dirty="0">
                <a:solidFill>
                  <a:srgbClr val="000090"/>
                </a:solidFill>
              </a:rPr>
              <a:t>Cour de cassation ne cesse de le rappeler: « la nomenclature est d’application stricte ». </a:t>
            </a:r>
            <a:endParaRPr lang="fr-FR" sz="2400" dirty="0" smtClean="0">
              <a:solidFill>
                <a:srgbClr val="000090"/>
              </a:solidFill>
            </a:endParaRPr>
          </a:p>
          <a:p>
            <a:pPr marL="0" indent="0">
              <a:buNone/>
            </a:pPr>
            <a:r>
              <a:rPr lang="fr-FR" sz="2400" dirty="0" smtClean="0">
                <a:solidFill>
                  <a:srgbClr val="000090"/>
                </a:solidFill>
              </a:rPr>
              <a:t>                                  </a:t>
            </a:r>
            <a:r>
              <a:rPr lang="fr-FR" sz="2800" b="1" dirty="0" smtClean="0"/>
              <a:t>Toute COURONNE sur implant </a:t>
            </a:r>
          </a:p>
          <a:p>
            <a:pPr marL="0" indent="0">
              <a:buNone/>
            </a:pPr>
            <a:r>
              <a:rPr lang="fr-FR" sz="2800" b="1" dirty="0"/>
              <a:t> </a:t>
            </a:r>
            <a:r>
              <a:rPr lang="fr-FR" sz="2800" b="1" dirty="0" smtClean="0"/>
              <a:t>                                                     est</a:t>
            </a:r>
          </a:p>
          <a:p>
            <a:pPr marL="0" indent="0">
              <a:buNone/>
            </a:pPr>
            <a:r>
              <a:rPr lang="fr-FR" sz="2800" b="1" dirty="0" smtClean="0"/>
              <a:t>                              HORS NOMENCLATURE (H.N)</a:t>
            </a:r>
          </a:p>
          <a:p>
            <a:pPr marL="0" indent="0">
              <a:buNone/>
            </a:pPr>
            <a:endParaRPr lang="fr-FR" sz="2400" dirty="0" smtClean="0">
              <a:solidFill>
                <a:srgbClr val="000090"/>
              </a:solidFill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399582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338</Words>
  <Application>Microsoft Macintosh PowerPoint</Application>
  <PresentationFormat>Présentation à l'écran (4:3)</PresentationFormat>
  <Paragraphs>26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Thème Office</vt:lpstr>
      <vt:lpstr>PROTHESE SUR IMPLANT : H.N OU SPR 30 ???</vt:lpstr>
      <vt:lpstr>Présentation PowerPoint</vt:lpstr>
      <vt:lpstr>Définition d’une prothèse conjointe</vt:lpstr>
      <vt:lpstr>Que dit la NGAP ?</vt:lpstr>
      <vt:lpstr>Commentaire de la Cour d’Appel</vt:lpstr>
      <vt:lpstr>Conclusions</vt:lpstr>
    </vt:vector>
  </TitlesOfParts>
  <Company>cabinet dentaire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PROTHESE SUR IMPLANT : H.N OU SPR 50 NR</dc:title>
  <dc:creator>Patrick SOLERA</dc:creator>
  <cp:lastModifiedBy>Patrick SOLERA</cp:lastModifiedBy>
  <cp:revision>9</cp:revision>
  <dcterms:created xsi:type="dcterms:W3CDTF">2012-09-21T17:46:47Z</dcterms:created>
  <dcterms:modified xsi:type="dcterms:W3CDTF">2012-09-23T09:08:46Z</dcterms:modified>
</cp:coreProperties>
</file>