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2"/>
  </p:notesMasterIdLst>
  <p:sldIdLst>
    <p:sldId id="256" r:id="rId2"/>
    <p:sldId id="336" r:id="rId3"/>
    <p:sldId id="350" r:id="rId4"/>
    <p:sldId id="382" r:id="rId5"/>
    <p:sldId id="383" r:id="rId6"/>
    <p:sldId id="328" r:id="rId7"/>
    <p:sldId id="329" r:id="rId8"/>
    <p:sldId id="330" r:id="rId9"/>
    <p:sldId id="331" r:id="rId10"/>
    <p:sldId id="352" r:id="rId11"/>
    <p:sldId id="264" r:id="rId12"/>
    <p:sldId id="373" r:id="rId13"/>
    <p:sldId id="374" r:id="rId14"/>
    <p:sldId id="266" r:id="rId15"/>
    <p:sldId id="354" r:id="rId16"/>
    <p:sldId id="278" r:id="rId17"/>
    <p:sldId id="342" r:id="rId18"/>
    <p:sldId id="343" r:id="rId19"/>
    <p:sldId id="277" r:id="rId20"/>
    <p:sldId id="333" r:id="rId21"/>
    <p:sldId id="355" r:id="rId22"/>
    <p:sldId id="384" r:id="rId23"/>
    <p:sldId id="346" r:id="rId24"/>
    <p:sldId id="348" r:id="rId25"/>
    <p:sldId id="377" r:id="rId26"/>
    <p:sldId id="349" r:id="rId27"/>
    <p:sldId id="282" r:id="rId28"/>
    <p:sldId id="356" r:id="rId29"/>
    <p:sldId id="322" r:id="rId30"/>
    <p:sldId id="357" r:id="rId31"/>
    <p:sldId id="284" r:id="rId32"/>
    <p:sldId id="272" r:id="rId33"/>
    <p:sldId id="320" r:id="rId34"/>
    <p:sldId id="358" r:id="rId35"/>
    <p:sldId id="294" r:id="rId36"/>
    <p:sldId id="375" r:id="rId37"/>
    <p:sldId id="300" r:id="rId38"/>
    <p:sldId id="301" r:id="rId39"/>
    <p:sldId id="303" r:id="rId40"/>
    <p:sldId id="296" r:id="rId41"/>
    <p:sldId id="305" r:id="rId42"/>
    <p:sldId id="311" r:id="rId43"/>
    <p:sldId id="297" r:id="rId44"/>
    <p:sldId id="314" r:id="rId45"/>
    <p:sldId id="315" r:id="rId46"/>
    <p:sldId id="359" r:id="rId47"/>
    <p:sldId id="308" r:id="rId48"/>
    <p:sldId id="317" r:id="rId49"/>
    <p:sldId id="298" r:id="rId50"/>
    <p:sldId id="310" r:id="rId51"/>
    <p:sldId id="306" r:id="rId52"/>
    <p:sldId id="316" r:id="rId53"/>
    <p:sldId id="360" r:id="rId54"/>
    <p:sldId id="324" r:id="rId55"/>
    <p:sldId id="378" r:id="rId56"/>
    <p:sldId id="379" r:id="rId57"/>
    <p:sldId id="380" r:id="rId58"/>
    <p:sldId id="361" r:id="rId59"/>
    <p:sldId id="327" r:id="rId60"/>
    <p:sldId id="381" r:id="rId61"/>
    <p:sldId id="362" r:id="rId62"/>
    <p:sldId id="385" r:id="rId63"/>
    <p:sldId id="363" r:id="rId64"/>
    <p:sldId id="386" r:id="rId65"/>
    <p:sldId id="376" r:id="rId66"/>
    <p:sldId id="334" r:id="rId67"/>
    <p:sldId id="335" r:id="rId68"/>
    <p:sldId id="364" r:id="rId69"/>
    <p:sldId id="371" r:id="rId70"/>
    <p:sldId id="262" r:id="rId71"/>
  </p:sldIdLst>
  <p:sldSz cx="9144000" cy="5715000" type="screen16x1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23232"/>
    <a:srgbClr val="A08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8" autoAdjust="0"/>
    <p:restoredTop sz="90720" autoAdjust="0"/>
  </p:normalViewPr>
  <p:slideViewPr>
    <p:cSldViewPr>
      <p:cViewPr>
        <p:scale>
          <a:sx n="111" d="100"/>
          <a:sy n="111" d="100"/>
        </p:scale>
        <p:origin x="-1086" y="-13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126" y="-12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E2BB9-E662-433A-964E-3F7B4AB9461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96C96C-7E39-4A68-B482-E6357B23CFCA}">
      <dgm:prSet phldrT="[Texte]"/>
      <dgm:spPr>
        <a:solidFill>
          <a:schemeClr val="tx2"/>
        </a:solidFill>
      </dgm:spPr>
      <dgm:t>
        <a:bodyPr/>
        <a:lstStyle/>
        <a:p>
          <a:r>
            <a:rPr lang="fr-FR" dirty="0"/>
            <a:t>Panier « reste à charge zéro »</a:t>
          </a:r>
        </a:p>
      </dgm:t>
    </dgm:pt>
    <dgm:pt modelId="{6466CBDB-E469-4991-9269-470157059DD4}" type="parTrans" cxnId="{F2A01384-26AC-4600-B717-50C96A13A7DE}">
      <dgm:prSet/>
      <dgm:spPr/>
      <dgm:t>
        <a:bodyPr/>
        <a:lstStyle/>
        <a:p>
          <a:endParaRPr lang="fr-FR"/>
        </a:p>
      </dgm:t>
    </dgm:pt>
    <dgm:pt modelId="{6042D606-9BEE-4821-A704-2131A365674E}" type="sibTrans" cxnId="{F2A01384-26AC-4600-B717-50C96A13A7DE}">
      <dgm:prSet/>
      <dgm:spPr/>
      <dgm:t>
        <a:bodyPr/>
        <a:lstStyle/>
        <a:p>
          <a:endParaRPr lang="fr-FR"/>
        </a:p>
      </dgm:t>
    </dgm:pt>
    <dgm:pt modelId="{58C1C763-D608-499A-86E5-D4F6F7CAC0A0}">
      <dgm:prSet phldrT="[Texte]" custT="1"/>
      <dgm:spPr/>
      <dgm:t>
        <a:bodyPr/>
        <a:lstStyle/>
        <a:p>
          <a:r>
            <a:rPr lang="fr-FR" sz="1600" dirty="0">
              <a:solidFill>
                <a:schemeClr val="tx2"/>
              </a:solidFill>
            </a:rPr>
            <a:t>Plafonnement des honoraires</a:t>
          </a:r>
        </a:p>
      </dgm:t>
    </dgm:pt>
    <dgm:pt modelId="{1FF66DA7-107A-4317-996C-ED45DD1D030A}" type="parTrans" cxnId="{0E5B4250-4DF2-4962-8B05-3EB8B0E67A76}">
      <dgm:prSet/>
      <dgm:spPr/>
      <dgm:t>
        <a:bodyPr/>
        <a:lstStyle/>
        <a:p>
          <a:endParaRPr lang="fr-FR"/>
        </a:p>
      </dgm:t>
    </dgm:pt>
    <dgm:pt modelId="{7C74293A-3604-4965-A50E-E08B3DC77BC6}" type="sibTrans" cxnId="{0E5B4250-4DF2-4962-8B05-3EB8B0E67A76}">
      <dgm:prSet/>
      <dgm:spPr/>
      <dgm:t>
        <a:bodyPr/>
        <a:lstStyle/>
        <a:p>
          <a:endParaRPr lang="fr-FR"/>
        </a:p>
      </dgm:t>
    </dgm:pt>
    <dgm:pt modelId="{95645B08-2FCF-4701-BCC9-83464A6B8A49}">
      <dgm:prSet phldrT="[Texte]"/>
      <dgm:spPr/>
      <dgm:t>
        <a:bodyPr/>
        <a:lstStyle/>
        <a:p>
          <a:endParaRPr lang="fr-FR" sz="1100" dirty="0">
            <a:solidFill>
              <a:schemeClr val="tx2"/>
            </a:solidFill>
          </a:endParaRPr>
        </a:p>
      </dgm:t>
    </dgm:pt>
    <dgm:pt modelId="{BE41E49D-A289-4B10-B897-380DA9C118C9}" type="parTrans" cxnId="{0556585C-80A2-4063-B84E-D77470849CED}">
      <dgm:prSet/>
      <dgm:spPr/>
      <dgm:t>
        <a:bodyPr/>
        <a:lstStyle/>
        <a:p>
          <a:endParaRPr lang="fr-FR"/>
        </a:p>
      </dgm:t>
    </dgm:pt>
    <dgm:pt modelId="{E0510541-A3B4-4607-8815-C4911A9DCE39}" type="sibTrans" cxnId="{0556585C-80A2-4063-B84E-D77470849CED}">
      <dgm:prSet/>
      <dgm:spPr/>
      <dgm:t>
        <a:bodyPr/>
        <a:lstStyle/>
        <a:p>
          <a:endParaRPr lang="fr-FR"/>
        </a:p>
      </dgm:t>
    </dgm:pt>
    <dgm:pt modelId="{C3D447E5-6924-40D7-87BC-6C04E2B772A6}">
      <dgm:prSet phldrT="[Texte]"/>
      <dgm:spPr>
        <a:solidFill>
          <a:schemeClr val="tx2"/>
        </a:solidFill>
      </dgm:spPr>
      <dgm:t>
        <a:bodyPr/>
        <a:lstStyle/>
        <a:p>
          <a:r>
            <a:rPr lang="fr-FR" dirty="0"/>
            <a:t>Panier « reste à charge maitrisé »</a:t>
          </a:r>
        </a:p>
      </dgm:t>
    </dgm:pt>
    <dgm:pt modelId="{1BBA6CE9-E379-4486-9765-D5BBE1430FF1}" type="parTrans" cxnId="{0093D065-99B5-4D7C-B7A8-772B3DA9B4F4}">
      <dgm:prSet/>
      <dgm:spPr/>
      <dgm:t>
        <a:bodyPr/>
        <a:lstStyle/>
        <a:p>
          <a:endParaRPr lang="fr-FR"/>
        </a:p>
      </dgm:t>
    </dgm:pt>
    <dgm:pt modelId="{7EE94454-70F6-4D22-949F-38B90F922208}" type="sibTrans" cxnId="{0093D065-99B5-4D7C-B7A8-772B3DA9B4F4}">
      <dgm:prSet/>
      <dgm:spPr/>
      <dgm:t>
        <a:bodyPr/>
        <a:lstStyle/>
        <a:p>
          <a:endParaRPr lang="fr-FR"/>
        </a:p>
      </dgm:t>
    </dgm:pt>
    <dgm:pt modelId="{FDF8A43D-65BD-4368-BA85-DA84C98ABDA6}">
      <dgm:prSet phldrT="[Texte]" custT="1"/>
      <dgm:spPr/>
      <dgm:t>
        <a:bodyPr/>
        <a:lstStyle/>
        <a:p>
          <a:r>
            <a:rPr lang="fr-FR" sz="1600" dirty="0">
              <a:solidFill>
                <a:schemeClr val="tx2"/>
              </a:solidFill>
            </a:rPr>
            <a:t>Plafonnement des honoraires</a:t>
          </a:r>
        </a:p>
      </dgm:t>
    </dgm:pt>
    <dgm:pt modelId="{824AF5A7-7BF9-495D-B406-139529248C52}" type="parTrans" cxnId="{43A418D5-4B26-48B3-9740-06CF4ECBE5B1}">
      <dgm:prSet/>
      <dgm:spPr/>
      <dgm:t>
        <a:bodyPr/>
        <a:lstStyle/>
        <a:p>
          <a:endParaRPr lang="fr-FR"/>
        </a:p>
      </dgm:t>
    </dgm:pt>
    <dgm:pt modelId="{C017760A-1BFE-43EF-B399-582BD5A9A717}" type="sibTrans" cxnId="{43A418D5-4B26-48B3-9740-06CF4ECBE5B1}">
      <dgm:prSet/>
      <dgm:spPr/>
      <dgm:t>
        <a:bodyPr/>
        <a:lstStyle/>
        <a:p>
          <a:endParaRPr lang="fr-FR"/>
        </a:p>
      </dgm:t>
    </dgm:pt>
    <dgm:pt modelId="{966C51C9-3CDE-4465-97E9-F88FEFC96DE7}">
      <dgm:prSet phldrT="[Texte]" custT="1"/>
      <dgm:spPr/>
      <dgm:t>
        <a:bodyPr/>
        <a:lstStyle/>
        <a:p>
          <a:r>
            <a:rPr lang="fr-FR" sz="1600" dirty="0">
              <a:solidFill>
                <a:schemeClr val="tx2"/>
              </a:solidFill>
            </a:rPr>
            <a:t>Prise en charge </a:t>
          </a:r>
          <a:r>
            <a:rPr lang="fr-FR" sz="1600" u="sng" dirty="0">
              <a:solidFill>
                <a:schemeClr val="tx2"/>
              </a:solidFill>
            </a:rPr>
            <a:t>partielle </a:t>
          </a:r>
          <a:r>
            <a:rPr lang="fr-FR" sz="1600" dirty="0">
              <a:solidFill>
                <a:schemeClr val="tx2"/>
              </a:solidFill>
            </a:rPr>
            <a:t>selon la Complémentaire  </a:t>
          </a:r>
        </a:p>
      </dgm:t>
    </dgm:pt>
    <dgm:pt modelId="{E11C1A91-63F4-4C0D-AEC3-F621360C3DB9}" type="parTrans" cxnId="{E9028A55-1216-472D-A043-9332BBC0F165}">
      <dgm:prSet/>
      <dgm:spPr/>
      <dgm:t>
        <a:bodyPr/>
        <a:lstStyle/>
        <a:p>
          <a:endParaRPr lang="fr-FR"/>
        </a:p>
      </dgm:t>
    </dgm:pt>
    <dgm:pt modelId="{C9CAB056-6B98-4EDF-B2AE-6DDF1A62317B}" type="sibTrans" cxnId="{E9028A55-1216-472D-A043-9332BBC0F165}">
      <dgm:prSet/>
      <dgm:spPr/>
      <dgm:t>
        <a:bodyPr/>
        <a:lstStyle/>
        <a:p>
          <a:endParaRPr lang="fr-FR"/>
        </a:p>
      </dgm:t>
    </dgm:pt>
    <dgm:pt modelId="{49BB90EB-76C2-40FD-BFFD-7DFABE90114B}">
      <dgm:prSet phldrT="[Texte]"/>
      <dgm:spPr>
        <a:solidFill>
          <a:schemeClr val="tx2"/>
        </a:solidFill>
      </dgm:spPr>
      <dgm:t>
        <a:bodyPr/>
        <a:lstStyle/>
        <a:p>
          <a:r>
            <a:rPr lang="fr-FR" dirty="0"/>
            <a:t>Panier « tarifs libres»</a:t>
          </a:r>
        </a:p>
      </dgm:t>
    </dgm:pt>
    <dgm:pt modelId="{5D116340-CEBC-4CBE-9242-C0727021517B}" type="parTrans" cxnId="{27A1764D-5135-47CD-8E6B-9219CCEE3DE1}">
      <dgm:prSet/>
      <dgm:spPr/>
      <dgm:t>
        <a:bodyPr/>
        <a:lstStyle/>
        <a:p>
          <a:endParaRPr lang="fr-FR"/>
        </a:p>
      </dgm:t>
    </dgm:pt>
    <dgm:pt modelId="{96EFA2E5-DB19-4C2B-8959-F30EBDA74751}" type="sibTrans" cxnId="{27A1764D-5135-47CD-8E6B-9219CCEE3DE1}">
      <dgm:prSet/>
      <dgm:spPr/>
      <dgm:t>
        <a:bodyPr/>
        <a:lstStyle/>
        <a:p>
          <a:endParaRPr lang="fr-FR"/>
        </a:p>
      </dgm:t>
    </dgm:pt>
    <dgm:pt modelId="{FAAB8C59-873E-4144-98A7-4BE188D72CC8}">
      <dgm:prSet phldrT="[Texte]" custT="1"/>
      <dgm:spPr/>
      <dgm:t>
        <a:bodyPr/>
        <a:lstStyle/>
        <a:p>
          <a:r>
            <a:rPr lang="fr-FR" sz="1600" u="sng" dirty="0">
              <a:solidFill>
                <a:schemeClr val="tx2"/>
              </a:solidFill>
            </a:rPr>
            <a:t>Pas de plafonnement des honoraires</a:t>
          </a:r>
        </a:p>
      </dgm:t>
    </dgm:pt>
    <dgm:pt modelId="{45DFB367-2BFA-4A9C-869B-B7F68903CFDA}" type="parTrans" cxnId="{7A22367D-4F89-4EC9-9EE0-5290F292193F}">
      <dgm:prSet/>
      <dgm:spPr/>
      <dgm:t>
        <a:bodyPr/>
        <a:lstStyle/>
        <a:p>
          <a:endParaRPr lang="fr-FR"/>
        </a:p>
      </dgm:t>
    </dgm:pt>
    <dgm:pt modelId="{9113AE2D-2288-4AD8-94B8-711DE21991DC}" type="sibTrans" cxnId="{7A22367D-4F89-4EC9-9EE0-5290F292193F}">
      <dgm:prSet/>
      <dgm:spPr/>
      <dgm:t>
        <a:bodyPr/>
        <a:lstStyle/>
        <a:p>
          <a:endParaRPr lang="fr-FR"/>
        </a:p>
      </dgm:t>
    </dgm:pt>
    <dgm:pt modelId="{36900C1C-F09C-4E03-B20D-D1AF76D2EA06}">
      <dgm:prSet phldrT="[Texte]" custT="1"/>
      <dgm:spPr/>
      <dgm:t>
        <a:bodyPr/>
        <a:lstStyle/>
        <a:p>
          <a:r>
            <a:rPr lang="fr-FR" sz="1600" dirty="0">
              <a:solidFill>
                <a:schemeClr val="tx2"/>
              </a:solidFill>
            </a:rPr>
            <a:t>Prise en charge par Assurance Maladie Obligatoire </a:t>
          </a:r>
        </a:p>
      </dgm:t>
    </dgm:pt>
    <dgm:pt modelId="{36FC8A9F-0462-4809-8B58-8DCC5994EB37}" type="parTrans" cxnId="{CD77C6E2-00D7-4685-A5CE-6A6E12211CD4}">
      <dgm:prSet/>
      <dgm:spPr/>
      <dgm:t>
        <a:bodyPr/>
        <a:lstStyle/>
        <a:p>
          <a:endParaRPr lang="fr-FR"/>
        </a:p>
      </dgm:t>
    </dgm:pt>
    <dgm:pt modelId="{2F8702E5-DF64-44BC-BC94-0E9925CB26FA}" type="sibTrans" cxnId="{CD77C6E2-00D7-4685-A5CE-6A6E12211CD4}">
      <dgm:prSet/>
      <dgm:spPr/>
      <dgm:t>
        <a:bodyPr/>
        <a:lstStyle/>
        <a:p>
          <a:endParaRPr lang="fr-FR"/>
        </a:p>
      </dgm:t>
    </dgm:pt>
    <dgm:pt modelId="{CF7C17F9-F764-4D2D-B67F-56DB0DF4052F}">
      <dgm:prSet phldrT="[Texte]" custT="1"/>
      <dgm:spPr/>
      <dgm:t>
        <a:bodyPr/>
        <a:lstStyle/>
        <a:p>
          <a:r>
            <a:rPr lang="fr-FR" sz="1600" dirty="0">
              <a:solidFill>
                <a:schemeClr val="tx2"/>
              </a:solidFill>
            </a:rPr>
            <a:t>Prise en charge par Assurance Maladie Obligatoire</a:t>
          </a:r>
        </a:p>
      </dgm:t>
    </dgm:pt>
    <dgm:pt modelId="{AD639F42-0D82-4591-B4F9-72AAF5CFA6A7}" type="parTrans" cxnId="{D2CD78A4-D8CE-4AC8-AE67-5F04895F6060}">
      <dgm:prSet/>
      <dgm:spPr/>
      <dgm:t>
        <a:bodyPr/>
        <a:lstStyle/>
        <a:p>
          <a:endParaRPr lang="fr-FR"/>
        </a:p>
      </dgm:t>
    </dgm:pt>
    <dgm:pt modelId="{0CF82366-C34E-4B70-A5A4-59A346863EFE}" type="sibTrans" cxnId="{D2CD78A4-D8CE-4AC8-AE67-5F04895F6060}">
      <dgm:prSet/>
      <dgm:spPr/>
      <dgm:t>
        <a:bodyPr/>
        <a:lstStyle/>
        <a:p>
          <a:endParaRPr lang="fr-FR"/>
        </a:p>
      </dgm:t>
    </dgm:pt>
    <dgm:pt modelId="{BA59F69B-23CF-4B6A-B54C-8D93C0EF23C3}">
      <dgm:prSet phldrT="[Texte]" custT="1"/>
      <dgm:spPr/>
      <dgm:t>
        <a:bodyPr/>
        <a:lstStyle/>
        <a:p>
          <a:r>
            <a:rPr lang="fr-FR" sz="1600" dirty="0">
              <a:solidFill>
                <a:schemeClr val="tx2"/>
              </a:solidFill>
            </a:rPr>
            <a:t>Prise en charge </a:t>
          </a:r>
          <a:r>
            <a:rPr lang="fr-FR" sz="1600" u="sng" dirty="0">
              <a:solidFill>
                <a:schemeClr val="tx2"/>
              </a:solidFill>
            </a:rPr>
            <a:t>totale</a:t>
          </a:r>
          <a:r>
            <a:rPr lang="fr-FR" sz="1600" dirty="0">
              <a:solidFill>
                <a:schemeClr val="tx2"/>
              </a:solidFill>
            </a:rPr>
            <a:t> (Assurance Maladie Obligatoire et Complémentaire)</a:t>
          </a:r>
        </a:p>
      </dgm:t>
    </dgm:pt>
    <dgm:pt modelId="{E23A0CD9-B240-46D5-A479-3985FB826E7E}" type="parTrans" cxnId="{3E7A6211-4857-4CB9-A9BA-4EDA0DCE8F84}">
      <dgm:prSet/>
      <dgm:spPr/>
      <dgm:t>
        <a:bodyPr/>
        <a:lstStyle/>
        <a:p>
          <a:endParaRPr lang="fr-FR"/>
        </a:p>
      </dgm:t>
    </dgm:pt>
    <dgm:pt modelId="{D6B33E1F-1D54-490D-9AD4-B4D527520153}" type="sibTrans" cxnId="{3E7A6211-4857-4CB9-A9BA-4EDA0DCE8F84}">
      <dgm:prSet/>
      <dgm:spPr/>
      <dgm:t>
        <a:bodyPr/>
        <a:lstStyle/>
        <a:p>
          <a:endParaRPr lang="fr-FR"/>
        </a:p>
      </dgm:t>
    </dgm:pt>
    <dgm:pt modelId="{3EFD0429-18B8-472D-B52D-E8D1E99498A5}">
      <dgm:prSet phldrT="[Texte]"/>
      <dgm:spPr/>
      <dgm:t>
        <a:bodyPr/>
        <a:lstStyle/>
        <a:p>
          <a:endParaRPr lang="fr-FR" sz="1100" dirty="0">
            <a:solidFill>
              <a:schemeClr val="tx2"/>
            </a:solidFill>
          </a:endParaRPr>
        </a:p>
      </dgm:t>
    </dgm:pt>
    <dgm:pt modelId="{696546FC-ED3C-4A80-8EBA-2E002E577BE7}" type="parTrans" cxnId="{07216AAB-DCDC-4C2B-83BD-446244BCE302}">
      <dgm:prSet/>
      <dgm:spPr/>
      <dgm:t>
        <a:bodyPr/>
        <a:lstStyle/>
        <a:p>
          <a:endParaRPr lang="fr-FR"/>
        </a:p>
      </dgm:t>
    </dgm:pt>
    <dgm:pt modelId="{E4EAB891-0618-464C-A77D-1193103028DE}" type="sibTrans" cxnId="{07216AAB-DCDC-4C2B-83BD-446244BCE302}">
      <dgm:prSet/>
      <dgm:spPr/>
      <dgm:t>
        <a:bodyPr/>
        <a:lstStyle/>
        <a:p>
          <a:endParaRPr lang="fr-FR"/>
        </a:p>
      </dgm:t>
    </dgm:pt>
    <dgm:pt modelId="{FFB456B7-DF0D-47EE-8CBE-7371FA8C8F78}">
      <dgm:prSet phldrT="[Texte]" custT="1"/>
      <dgm:spPr/>
      <dgm:t>
        <a:bodyPr/>
        <a:lstStyle/>
        <a:p>
          <a:r>
            <a:rPr lang="fr-FR" sz="1600" dirty="0">
              <a:solidFill>
                <a:schemeClr val="tx2"/>
              </a:solidFill>
            </a:rPr>
            <a:t>Prise en charge selon la Complémentaire</a:t>
          </a:r>
        </a:p>
      </dgm:t>
    </dgm:pt>
    <dgm:pt modelId="{4D358DB7-E026-44F6-8DBC-FEE477326521}" type="parTrans" cxnId="{9C1AA4A4-955A-42C6-97BE-61707A3D4C1C}">
      <dgm:prSet/>
      <dgm:spPr/>
      <dgm:t>
        <a:bodyPr/>
        <a:lstStyle/>
        <a:p>
          <a:endParaRPr lang="fr-FR"/>
        </a:p>
      </dgm:t>
    </dgm:pt>
    <dgm:pt modelId="{EDA2A8FA-69FC-4A00-9132-A7AEED974CB0}" type="sibTrans" cxnId="{9C1AA4A4-955A-42C6-97BE-61707A3D4C1C}">
      <dgm:prSet/>
      <dgm:spPr/>
      <dgm:t>
        <a:bodyPr/>
        <a:lstStyle/>
        <a:p>
          <a:endParaRPr lang="fr-FR"/>
        </a:p>
      </dgm:t>
    </dgm:pt>
    <dgm:pt modelId="{B4C45A04-3547-485D-A2E5-5099F5C44634}" type="pres">
      <dgm:prSet presAssocID="{9FDE2BB9-E662-433A-964E-3F7B4AB946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428964-FC03-42A0-8FA1-2B45A2B8829C}" type="pres">
      <dgm:prSet presAssocID="{8596C96C-7E39-4A68-B482-E6357B23CFCA}" presName="linNode" presStyleCnt="0"/>
      <dgm:spPr/>
    </dgm:pt>
    <dgm:pt modelId="{30AEED61-31BF-4909-919D-E8A314B0BF66}" type="pres">
      <dgm:prSet presAssocID="{8596C96C-7E39-4A68-B482-E6357B23CFC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7BE55B-6F61-410D-88C5-32FFA2FC683E}" type="pres">
      <dgm:prSet presAssocID="{8596C96C-7E39-4A68-B482-E6357B23CFC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AC491D-2DDA-4428-9FF8-6E6CE83EAEB4}" type="pres">
      <dgm:prSet presAssocID="{6042D606-9BEE-4821-A704-2131A365674E}" presName="sp" presStyleCnt="0"/>
      <dgm:spPr/>
    </dgm:pt>
    <dgm:pt modelId="{B090DB9F-AF93-4DFB-96C0-65B9AD93164B}" type="pres">
      <dgm:prSet presAssocID="{C3D447E5-6924-40D7-87BC-6C04E2B772A6}" presName="linNode" presStyleCnt="0"/>
      <dgm:spPr/>
    </dgm:pt>
    <dgm:pt modelId="{ADF8331D-1ED0-4810-B098-FF5A8665715F}" type="pres">
      <dgm:prSet presAssocID="{C3D447E5-6924-40D7-87BC-6C04E2B772A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EC24D8-9BD6-4918-9065-6C8451016B26}" type="pres">
      <dgm:prSet presAssocID="{C3D447E5-6924-40D7-87BC-6C04E2B772A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99B47A-DE13-42EA-88E5-E14642CECC28}" type="pres">
      <dgm:prSet presAssocID="{7EE94454-70F6-4D22-949F-38B90F922208}" presName="sp" presStyleCnt="0"/>
      <dgm:spPr/>
    </dgm:pt>
    <dgm:pt modelId="{1BC546C6-C809-4053-A76E-A4DCAAF6D59F}" type="pres">
      <dgm:prSet presAssocID="{49BB90EB-76C2-40FD-BFFD-7DFABE90114B}" presName="linNode" presStyleCnt="0"/>
      <dgm:spPr/>
    </dgm:pt>
    <dgm:pt modelId="{246864C7-CBD7-44E6-90B7-13B32E94996F}" type="pres">
      <dgm:prSet presAssocID="{49BB90EB-76C2-40FD-BFFD-7DFABE90114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78BA6E-F5BD-4A4F-A140-8C8B9CC7B92C}" type="pres">
      <dgm:prSet presAssocID="{49BB90EB-76C2-40FD-BFFD-7DFABE90114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C7FAD87-B89F-422F-AEDA-7898C28AEC25}" type="presOf" srcId="{BA59F69B-23CF-4B6A-B54C-8D93C0EF23C3}" destId="{AA7BE55B-6F61-410D-88C5-32FFA2FC683E}" srcOrd="0" destOrd="2" presId="urn:microsoft.com/office/officeart/2005/8/layout/vList5"/>
    <dgm:cxn modelId="{27A1764D-5135-47CD-8E6B-9219CCEE3DE1}" srcId="{9FDE2BB9-E662-433A-964E-3F7B4AB94612}" destId="{49BB90EB-76C2-40FD-BFFD-7DFABE90114B}" srcOrd="2" destOrd="0" parTransId="{5D116340-CEBC-4CBE-9242-C0727021517B}" sibTransId="{96EFA2E5-DB19-4C2B-8959-F30EBDA74751}"/>
    <dgm:cxn modelId="{F2A01384-26AC-4600-B717-50C96A13A7DE}" srcId="{9FDE2BB9-E662-433A-964E-3F7B4AB94612}" destId="{8596C96C-7E39-4A68-B482-E6357B23CFCA}" srcOrd="0" destOrd="0" parTransId="{6466CBDB-E469-4991-9269-470157059DD4}" sibTransId="{6042D606-9BEE-4821-A704-2131A365674E}"/>
    <dgm:cxn modelId="{0556585C-80A2-4063-B84E-D77470849CED}" srcId="{8596C96C-7E39-4A68-B482-E6357B23CFCA}" destId="{95645B08-2FCF-4701-BCC9-83464A6B8A49}" srcOrd="3" destOrd="0" parTransId="{BE41E49D-A289-4B10-B897-380DA9C118C9}" sibTransId="{E0510541-A3B4-4607-8815-C4911A9DCE39}"/>
    <dgm:cxn modelId="{A4059357-8C67-48B6-956C-0D226224B3F7}" type="presOf" srcId="{CF7C17F9-F764-4D2D-B67F-56DB0DF4052F}" destId="{D478BA6E-F5BD-4A4F-A140-8C8B9CC7B92C}" srcOrd="0" destOrd="1" presId="urn:microsoft.com/office/officeart/2005/8/layout/vList5"/>
    <dgm:cxn modelId="{9F70AB8D-B229-45D3-896C-3795C6EF9D39}" type="presOf" srcId="{58C1C763-D608-499A-86E5-D4F6F7CAC0A0}" destId="{AA7BE55B-6F61-410D-88C5-32FFA2FC683E}" srcOrd="0" destOrd="0" presId="urn:microsoft.com/office/officeart/2005/8/layout/vList5"/>
    <dgm:cxn modelId="{D2CD78A4-D8CE-4AC8-AE67-5F04895F6060}" srcId="{49BB90EB-76C2-40FD-BFFD-7DFABE90114B}" destId="{CF7C17F9-F764-4D2D-B67F-56DB0DF4052F}" srcOrd="1" destOrd="0" parTransId="{AD639F42-0D82-4591-B4F9-72AAF5CFA6A7}" sibTransId="{0CF82366-C34E-4B70-A5A4-59A346863EFE}"/>
    <dgm:cxn modelId="{9528F471-C953-4858-A817-268270FF2570}" type="presOf" srcId="{FFB456B7-DF0D-47EE-8CBE-7371FA8C8F78}" destId="{D478BA6E-F5BD-4A4F-A140-8C8B9CC7B92C}" srcOrd="0" destOrd="2" presId="urn:microsoft.com/office/officeart/2005/8/layout/vList5"/>
    <dgm:cxn modelId="{0093D065-99B5-4D7C-B7A8-772B3DA9B4F4}" srcId="{9FDE2BB9-E662-433A-964E-3F7B4AB94612}" destId="{C3D447E5-6924-40D7-87BC-6C04E2B772A6}" srcOrd="1" destOrd="0" parTransId="{1BBA6CE9-E379-4486-9765-D5BBE1430FF1}" sibTransId="{7EE94454-70F6-4D22-949F-38B90F922208}"/>
    <dgm:cxn modelId="{F30C2487-DD86-4F21-A93F-B0603E3A971B}" type="presOf" srcId="{FAAB8C59-873E-4144-98A7-4BE188D72CC8}" destId="{D478BA6E-F5BD-4A4F-A140-8C8B9CC7B92C}" srcOrd="0" destOrd="0" presId="urn:microsoft.com/office/officeart/2005/8/layout/vList5"/>
    <dgm:cxn modelId="{E9028A55-1216-472D-A043-9332BBC0F165}" srcId="{C3D447E5-6924-40D7-87BC-6C04E2B772A6}" destId="{966C51C9-3CDE-4465-97E9-F88FEFC96DE7}" srcOrd="2" destOrd="0" parTransId="{E11C1A91-63F4-4C0D-AEC3-F621360C3DB9}" sibTransId="{C9CAB056-6B98-4EDF-B2AE-6DDF1A62317B}"/>
    <dgm:cxn modelId="{24513DC0-7A8F-4DBF-B5F4-3594C1CC3A59}" type="presOf" srcId="{966C51C9-3CDE-4465-97E9-F88FEFC96DE7}" destId="{BFEC24D8-9BD6-4918-9065-6C8451016B26}" srcOrd="0" destOrd="2" presId="urn:microsoft.com/office/officeart/2005/8/layout/vList5"/>
    <dgm:cxn modelId="{0F142A3B-0562-4065-8748-7068C7A6924D}" type="presOf" srcId="{49BB90EB-76C2-40FD-BFFD-7DFABE90114B}" destId="{246864C7-CBD7-44E6-90B7-13B32E94996F}" srcOrd="0" destOrd="0" presId="urn:microsoft.com/office/officeart/2005/8/layout/vList5"/>
    <dgm:cxn modelId="{DD4CEDF2-C1E4-426A-84F9-0A6DB26A02CC}" type="presOf" srcId="{C3D447E5-6924-40D7-87BC-6C04E2B772A6}" destId="{ADF8331D-1ED0-4810-B098-FF5A8665715F}" srcOrd="0" destOrd="0" presId="urn:microsoft.com/office/officeart/2005/8/layout/vList5"/>
    <dgm:cxn modelId="{9C1AA4A4-955A-42C6-97BE-61707A3D4C1C}" srcId="{49BB90EB-76C2-40FD-BFFD-7DFABE90114B}" destId="{FFB456B7-DF0D-47EE-8CBE-7371FA8C8F78}" srcOrd="2" destOrd="0" parTransId="{4D358DB7-E026-44F6-8DBC-FEE477326521}" sibTransId="{EDA2A8FA-69FC-4A00-9132-A7AEED974CB0}"/>
    <dgm:cxn modelId="{43A418D5-4B26-48B3-9740-06CF4ECBE5B1}" srcId="{C3D447E5-6924-40D7-87BC-6C04E2B772A6}" destId="{FDF8A43D-65BD-4368-BA85-DA84C98ABDA6}" srcOrd="0" destOrd="0" parTransId="{824AF5A7-7BF9-495D-B406-139529248C52}" sibTransId="{C017760A-1BFE-43EF-B399-582BD5A9A717}"/>
    <dgm:cxn modelId="{0E5B4250-4DF2-4962-8B05-3EB8B0E67A76}" srcId="{8596C96C-7E39-4A68-B482-E6357B23CFCA}" destId="{58C1C763-D608-499A-86E5-D4F6F7CAC0A0}" srcOrd="0" destOrd="0" parTransId="{1FF66DA7-107A-4317-996C-ED45DD1D030A}" sibTransId="{7C74293A-3604-4965-A50E-E08B3DC77BC6}"/>
    <dgm:cxn modelId="{3E7A6211-4857-4CB9-A9BA-4EDA0DCE8F84}" srcId="{8596C96C-7E39-4A68-B482-E6357B23CFCA}" destId="{BA59F69B-23CF-4B6A-B54C-8D93C0EF23C3}" srcOrd="2" destOrd="0" parTransId="{E23A0CD9-B240-46D5-A479-3985FB826E7E}" sibTransId="{D6B33E1F-1D54-490D-9AD4-B4D527520153}"/>
    <dgm:cxn modelId="{767F97D0-21A0-4B1C-B718-92C6A3969198}" type="presOf" srcId="{9FDE2BB9-E662-433A-964E-3F7B4AB94612}" destId="{B4C45A04-3547-485D-A2E5-5099F5C44634}" srcOrd="0" destOrd="0" presId="urn:microsoft.com/office/officeart/2005/8/layout/vList5"/>
    <dgm:cxn modelId="{8309FBA9-F250-4447-9723-63C257BFA7F0}" type="presOf" srcId="{36900C1C-F09C-4E03-B20D-D1AF76D2EA06}" destId="{BFEC24D8-9BD6-4918-9065-6C8451016B26}" srcOrd="0" destOrd="1" presId="urn:microsoft.com/office/officeart/2005/8/layout/vList5"/>
    <dgm:cxn modelId="{3D045E5B-17B8-4859-8CEC-1A31FF8F81C8}" type="presOf" srcId="{FDF8A43D-65BD-4368-BA85-DA84C98ABDA6}" destId="{BFEC24D8-9BD6-4918-9065-6C8451016B26}" srcOrd="0" destOrd="0" presId="urn:microsoft.com/office/officeart/2005/8/layout/vList5"/>
    <dgm:cxn modelId="{6C2B134C-DE91-4A46-964C-B8AF47CC8C89}" type="presOf" srcId="{8596C96C-7E39-4A68-B482-E6357B23CFCA}" destId="{30AEED61-31BF-4909-919D-E8A314B0BF66}" srcOrd="0" destOrd="0" presId="urn:microsoft.com/office/officeart/2005/8/layout/vList5"/>
    <dgm:cxn modelId="{07216AAB-DCDC-4C2B-83BD-446244BCE302}" srcId="{8596C96C-7E39-4A68-B482-E6357B23CFCA}" destId="{3EFD0429-18B8-472D-B52D-E8D1E99498A5}" srcOrd="1" destOrd="0" parTransId="{696546FC-ED3C-4A80-8EBA-2E002E577BE7}" sibTransId="{E4EAB891-0618-464C-A77D-1193103028DE}"/>
    <dgm:cxn modelId="{7A22367D-4F89-4EC9-9EE0-5290F292193F}" srcId="{49BB90EB-76C2-40FD-BFFD-7DFABE90114B}" destId="{FAAB8C59-873E-4144-98A7-4BE188D72CC8}" srcOrd="0" destOrd="0" parTransId="{45DFB367-2BFA-4A9C-869B-B7F68903CFDA}" sibTransId="{9113AE2D-2288-4AD8-94B8-711DE21991DC}"/>
    <dgm:cxn modelId="{7CC0621C-95AE-492A-B314-2E3C7FC696D6}" type="presOf" srcId="{95645B08-2FCF-4701-BCC9-83464A6B8A49}" destId="{AA7BE55B-6F61-410D-88C5-32FFA2FC683E}" srcOrd="0" destOrd="3" presId="urn:microsoft.com/office/officeart/2005/8/layout/vList5"/>
    <dgm:cxn modelId="{A13B3C5D-FBC9-4BA9-9547-A599D4428FA4}" type="presOf" srcId="{3EFD0429-18B8-472D-B52D-E8D1E99498A5}" destId="{AA7BE55B-6F61-410D-88C5-32FFA2FC683E}" srcOrd="0" destOrd="1" presId="urn:microsoft.com/office/officeart/2005/8/layout/vList5"/>
    <dgm:cxn modelId="{CD77C6E2-00D7-4685-A5CE-6A6E12211CD4}" srcId="{C3D447E5-6924-40D7-87BC-6C04E2B772A6}" destId="{36900C1C-F09C-4E03-B20D-D1AF76D2EA06}" srcOrd="1" destOrd="0" parTransId="{36FC8A9F-0462-4809-8B58-8DCC5994EB37}" sibTransId="{2F8702E5-DF64-44BC-BC94-0E9925CB26FA}"/>
    <dgm:cxn modelId="{F701405E-D766-4706-9197-A9302F5C1415}" type="presParOf" srcId="{B4C45A04-3547-485D-A2E5-5099F5C44634}" destId="{A2428964-FC03-42A0-8FA1-2B45A2B8829C}" srcOrd="0" destOrd="0" presId="urn:microsoft.com/office/officeart/2005/8/layout/vList5"/>
    <dgm:cxn modelId="{63819ED4-04A3-42C0-B3C4-8E55BB0F1B96}" type="presParOf" srcId="{A2428964-FC03-42A0-8FA1-2B45A2B8829C}" destId="{30AEED61-31BF-4909-919D-E8A314B0BF66}" srcOrd="0" destOrd="0" presId="urn:microsoft.com/office/officeart/2005/8/layout/vList5"/>
    <dgm:cxn modelId="{3D6AF28B-02FB-44AB-B73C-75D8B60181D5}" type="presParOf" srcId="{A2428964-FC03-42A0-8FA1-2B45A2B8829C}" destId="{AA7BE55B-6F61-410D-88C5-32FFA2FC683E}" srcOrd="1" destOrd="0" presId="urn:microsoft.com/office/officeart/2005/8/layout/vList5"/>
    <dgm:cxn modelId="{C4ACC191-BDC8-4B1B-9622-5E8D2F8AFCAC}" type="presParOf" srcId="{B4C45A04-3547-485D-A2E5-5099F5C44634}" destId="{E0AC491D-2DDA-4428-9FF8-6E6CE83EAEB4}" srcOrd="1" destOrd="0" presId="urn:microsoft.com/office/officeart/2005/8/layout/vList5"/>
    <dgm:cxn modelId="{B0A74A12-E155-42D3-9C22-927EB1587AC0}" type="presParOf" srcId="{B4C45A04-3547-485D-A2E5-5099F5C44634}" destId="{B090DB9F-AF93-4DFB-96C0-65B9AD93164B}" srcOrd="2" destOrd="0" presId="urn:microsoft.com/office/officeart/2005/8/layout/vList5"/>
    <dgm:cxn modelId="{762820FB-2A0F-48EC-BDB3-3BFE0B4539CB}" type="presParOf" srcId="{B090DB9F-AF93-4DFB-96C0-65B9AD93164B}" destId="{ADF8331D-1ED0-4810-B098-FF5A8665715F}" srcOrd="0" destOrd="0" presId="urn:microsoft.com/office/officeart/2005/8/layout/vList5"/>
    <dgm:cxn modelId="{867C1CC2-8D72-481D-8F1F-3B8E7A8C35E0}" type="presParOf" srcId="{B090DB9F-AF93-4DFB-96C0-65B9AD93164B}" destId="{BFEC24D8-9BD6-4918-9065-6C8451016B26}" srcOrd="1" destOrd="0" presId="urn:microsoft.com/office/officeart/2005/8/layout/vList5"/>
    <dgm:cxn modelId="{ACAEA422-014C-4888-87C6-8E8B3490F23E}" type="presParOf" srcId="{B4C45A04-3547-485D-A2E5-5099F5C44634}" destId="{AF99B47A-DE13-42EA-88E5-E14642CECC28}" srcOrd="3" destOrd="0" presId="urn:microsoft.com/office/officeart/2005/8/layout/vList5"/>
    <dgm:cxn modelId="{626CAC55-049F-4B40-BDA6-207959E6EBE0}" type="presParOf" srcId="{B4C45A04-3547-485D-A2E5-5099F5C44634}" destId="{1BC546C6-C809-4053-A76E-A4DCAAF6D59F}" srcOrd="4" destOrd="0" presId="urn:microsoft.com/office/officeart/2005/8/layout/vList5"/>
    <dgm:cxn modelId="{AD016E29-1BC7-4705-8E83-232D4C24E534}" type="presParOf" srcId="{1BC546C6-C809-4053-A76E-A4DCAAF6D59F}" destId="{246864C7-CBD7-44E6-90B7-13B32E94996F}" srcOrd="0" destOrd="0" presId="urn:microsoft.com/office/officeart/2005/8/layout/vList5"/>
    <dgm:cxn modelId="{283DF6EF-388D-4C34-BC40-9F995176B925}" type="presParOf" srcId="{1BC546C6-C809-4053-A76E-A4DCAAF6D59F}" destId="{D478BA6E-F5BD-4A4F-A140-8C8B9CC7B9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DE2BB9-E662-433A-964E-3F7B4AB9461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96C96C-7E39-4A68-B482-E6357B23CFCA}">
      <dgm:prSet phldrT="[Texte]"/>
      <dgm:spPr>
        <a:solidFill>
          <a:schemeClr val="tx2"/>
        </a:solidFill>
      </dgm:spPr>
      <dgm:t>
        <a:bodyPr/>
        <a:lstStyle/>
        <a:p>
          <a:r>
            <a:rPr lang="fr-FR" dirty="0"/>
            <a:t>Panier « reste à charge zéro »</a:t>
          </a:r>
        </a:p>
      </dgm:t>
    </dgm:pt>
    <dgm:pt modelId="{6466CBDB-E469-4991-9269-470157059DD4}" type="parTrans" cxnId="{F2A01384-26AC-4600-B717-50C96A13A7DE}">
      <dgm:prSet/>
      <dgm:spPr/>
      <dgm:t>
        <a:bodyPr/>
        <a:lstStyle/>
        <a:p>
          <a:endParaRPr lang="fr-FR"/>
        </a:p>
      </dgm:t>
    </dgm:pt>
    <dgm:pt modelId="{6042D606-9BEE-4821-A704-2131A365674E}" type="sibTrans" cxnId="{F2A01384-26AC-4600-B717-50C96A13A7DE}">
      <dgm:prSet/>
      <dgm:spPr/>
      <dgm:t>
        <a:bodyPr/>
        <a:lstStyle/>
        <a:p>
          <a:endParaRPr lang="fr-FR"/>
        </a:p>
      </dgm:t>
    </dgm:pt>
    <dgm:pt modelId="{58C1C763-D608-499A-86E5-D4F6F7CAC0A0}">
      <dgm:prSet phldrT="[Texte]" custT="1"/>
      <dgm:spPr/>
      <dgm:t>
        <a:bodyPr/>
        <a:lstStyle/>
        <a:p>
          <a:r>
            <a:rPr lang="fr-FR" sz="2000" dirty="0">
              <a:solidFill>
                <a:schemeClr val="tx2"/>
              </a:solidFill>
            </a:rPr>
            <a:t>46 % du volume d’actes</a:t>
          </a:r>
        </a:p>
      </dgm:t>
    </dgm:pt>
    <dgm:pt modelId="{1FF66DA7-107A-4317-996C-ED45DD1D030A}" type="parTrans" cxnId="{0E5B4250-4DF2-4962-8B05-3EB8B0E67A76}">
      <dgm:prSet/>
      <dgm:spPr/>
      <dgm:t>
        <a:bodyPr/>
        <a:lstStyle/>
        <a:p>
          <a:endParaRPr lang="fr-FR"/>
        </a:p>
      </dgm:t>
    </dgm:pt>
    <dgm:pt modelId="{7C74293A-3604-4965-A50E-E08B3DC77BC6}" type="sibTrans" cxnId="{0E5B4250-4DF2-4962-8B05-3EB8B0E67A76}">
      <dgm:prSet/>
      <dgm:spPr/>
      <dgm:t>
        <a:bodyPr/>
        <a:lstStyle/>
        <a:p>
          <a:endParaRPr lang="fr-FR"/>
        </a:p>
      </dgm:t>
    </dgm:pt>
    <dgm:pt modelId="{95645B08-2FCF-4701-BCC9-83464A6B8A49}">
      <dgm:prSet phldrT="[Texte]"/>
      <dgm:spPr/>
      <dgm:t>
        <a:bodyPr/>
        <a:lstStyle/>
        <a:p>
          <a:endParaRPr lang="fr-FR" sz="1100" dirty="0">
            <a:solidFill>
              <a:schemeClr val="tx2"/>
            </a:solidFill>
          </a:endParaRPr>
        </a:p>
      </dgm:t>
    </dgm:pt>
    <dgm:pt modelId="{BE41E49D-A289-4B10-B897-380DA9C118C9}" type="parTrans" cxnId="{0556585C-80A2-4063-B84E-D77470849CED}">
      <dgm:prSet/>
      <dgm:spPr/>
      <dgm:t>
        <a:bodyPr/>
        <a:lstStyle/>
        <a:p>
          <a:endParaRPr lang="fr-FR"/>
        </a:p>
      </dgm:t>
    </dgm:pt>
    <dgm:pt modelId="{E0510541-A3B4-4607-8815-C4911A9DCE39}" type="sibTrans" cxnId="{0556585C-80A2-4063-B84E-D77470849CED}">
      <dgm:prSet/>
      <dgm:spPr/>
      <dgm:t>
        <a:bodyPr/>
        <a:lstStyle/>
        <a:p>
          <a:endParaRPr lang="fr-FR"/>
        </a:p>
      </dgm:t>
    </dgm:pt>
    <dgm:pt modelId="{C3D447E5-6924-40D7-87BC-6C04E2B772A6}">
      <dgm:prSet phldrT="[Texte]"/>
      <dgm:spPr>
        <a:solidFill>
          <a:schemeClr val="tx2"/>
        </a:solidFill>
      </dgm:spPr>
      <dgm:t>
        <a:bodyPr/>
        <a:lstStyle/>
        <a:p>
          <a:r>
            <a:rPr lang="fr-FR" dirty="0"/>
            <a:t>Panier « reste à charge maitrisé »</a:t>
          </a:r>
        </a:p>
      </dgm:t>
    </dgm:pt>
    <dgm:pt modelId="{1BBA6CE9-E379-4486-9765-D5BBE1430FF1}" type="parTrans" cxnId="{0093D065-99B5-4D7C-B7A8-772B3DA9B4F4}">
      <dgm:prSet/>
      <dgm:spPr/>
      <dgm:t>
        <a:bodyPr/>
        <a:lstStyle/>
        <a:p>
          <a:endParaRPr lang="fr-FR"/>
        </a:p>
      </dgm:t>
    </dgm:pt>
    <dgm:pt modelId="{7EE94454-70F6-4D22-949F-38B90F922208}" type="sibTrans" cxnId="{0093D065-99B5-4D7C-B7A8-772B3DA9B4F4}">
      <dgm:prSet/>
      <dgm:spPr/>
      <dgm:t>
        <a:bodyPr/>
        <a:lstStyle/>
        <a:p>
          <a:endParaRPr lang="fr-FR"/>
        </a:p>
      </dgm:t>
    </dgm:pt>
    <dgm:pt modelId="{FDF8A43D-65BD-4368-BA85-DA84C98ABDA6}">
      <dgm:prSet phldrT="[Texte]" custT="1"/>
      <dgm:spPr/>
      <dgm:t>
        <a:bodyPr/>
        <a:lstStyle/>
        <a:p>
          <a:r>
            <a:rPr lang="fr-FR" sz="2000" dirty="0">
              <a:solidFill>
                <a:schemeClr val="tx2"/>
              </a:solidFill>
            </a:rPr>
            <a:t>25 % du volume d’actes</a:t>
          </a:r>
        </a:p>
      </dgm:t>
    </dgm:pt>
    <dgm:pt modelId="{824AF5A7-7BF9-495D-B406-139529248C52}" type="parTrans" cxnId="{43A418D5-4B26-48B3-9740-06CF4ECBE5B1}">
      <dgm:prSet/>
      <dgm:spPr/>
      <dgm:t>
        <a:bodyPr/>
        <a:lstStyle/>
        <a:p>
          <a:endParaRPr lang="fr-FR"/>
        </a:p>
      </dgm:t>
    </dgm:pt>
    <dgm:pt modelId="{C017760A-1BFE-43EF-B399-582BD5A9A717}" type="sibTrans" cxnId="{43A418D5-4B26-48B3-9740-06CF4ECBE5B1}">
      <dgm:prSet/>
      <dgm:spPr/>
      <dgm:t>
        <a:bodyPr/>
        <a:lstStyle/>
        <a:p>
          <a:endParaRPr lang="fr-FR"/>
        </a:p>
      </dgm:t>
    </dgm:pt>
    <dgm:pt modelId="{966C51C9-3CDE-4465-97E9-F88FEFC96DE7}">
      <dgm:prSet phldrT="[Texte]" custT="1"/>
      <dgm:spPr/>
      <dgm:t>
        <a:bodyPr/>
        <a:lstStyle/>
        <a:p>
          <a:r>
            <a:rPr lang="fr-FR" sz="2000" dirty="0">
              <a:solidFill>
                <a:schemeClr val="tx2"/>
              </a:solidFill>
            </a:rPr>
            <a:t>34 %  du volume d’honoraires </a:t>
          </a:r>
        </a:p>
      </dgm:t>
    </dgm:pt>
    <dgm:pt modelId="{E11C1A91-63F4-4C0D-AEC3-F621360C3DB9}" type="parTrans" cxnId="{E9028A55-1216-472D-A043-9332BBC0F165}">
      <dgm:prSet/>
      <dgm:spPr/>
      <dgm:t>
        <a:bodyPr/>
        <a:lstStyle/>
        <a:p>
          <a:endParaRPr lang="fr-FR"/>
        </a:p>
      </dgm:t>
    </dgm:pt>
    <dgm:pt modelId="{C9CAB056-6B98-4EDF-B2AE-6DDF1A62317B}" type="sibTrans" cxnId="{E9028A55-1216-472D-A043-9332BBC0F165}">
      <dgm:prSet/>
      <dgm:spPr/>
      <dgm:t>
        <a:bodyPr/>
        <a:lstStyle/>
        <a:p>
          <a:endParaRPr lang="fr-FR"/>
        </a:p>
      </dgm:t>
    </dgm:pt>
    <dgm:pt modelId="{49BB90EB-76C2-40FD-BFFD-7DFABE90114B}">
      <dgm:prSet phldrT="[Texte]"/>
      <dgm:spPr>
        <a:solidFill>
          <a:schemeClr val="tx2"/>
        </a:solidFill>
      </dgm:spPr>
      <dgm:t>
        <a:bodyPr/>
        <a:lstStyle/>
        <a:p>
          <a:r>
            <a:rPr lang="fr-FR" dirty="0"/>
            <a:t>Panier « tarifs libres»</a:t>
          </a:r>
        </a:p>
      </dgm:t>
    </dgm:pt>
    <dgm:pt modelId="{5D116340-CEBC-4CBE-9242-C0727021517B}" type="parTrans" cxnId="{27A1764D-5135-47CD-8E6B-9219CCEE3DE1}">
      <dgm:prSet/>
      <dgm:spPr/>
      <dgm:t>
        <a:bodyPr/>
        <a:lstStyle/>
        <a:p>
          <a:endParaRPr lang="fr-FR"/>
        </a:p>
      </dgm:t>
    </dgm:pt>
    <dgm:pt modelId="{96EFA2E5-DB19-4C2B-8959-F30EBDA74751}" type="sibTrans" cxnId="{27A1764D-5135-47CD-8E6B-9219CCEE3DE1}">
      <dgm:prSet/>
      <dgm:spPr/>
      <dgm:t>
        <a:bodyPr/>
        <a:lstStyle/>
        <a:p>
          <a:endParaRPr lang="fr-FR"/>
        </a:p>
      </dgm:t>
    </dgm:pt>
    <dgm:pt modelId="{FAAB8C59-873E-4144-98A7-4BE188D72CC8}">
      <dgm:prSet phldrT="[Texte]" custT="1"/>
      <dgm:spPr/>
      <dgm:t>
        <a:bodyPr/>
        <a:lstStyle/>
        <a:p>
          <a:r>
            <a:rPr lang="fr-FR" sz="2000" u="none" dirty="0">
              <a:solidFill>
                <a:schemeClr val="tx2"/>
              </a:solidFill>
            </a:rPr>
            <a:t>29 % du volume d’actes </a:t>
          </a:r>
        </a:p>
      </dgm:t>
    </dgm:pt>
    <dgm:pt modelId="{45DFB367-2BFA-4A9C-869B-B7F68903CFDA}" type="parTrans" cxnId="{7A22367D-4F89-4EC9-9EE0-5290F292193F}">
      <dgm:prSet/>
      <dgm:spPr/>
      <dgm:t>
        <a:bodyPr/>
        <a:lstStyle/>
        <a:p>
          <a:endParaRPr lang="fr-FR"/>
        </a:p>
      </dgm:t>
    </dgm:pt>
    <dgm:pt modelId="{9113AE2D-2288-4AD8-94B8-711DE21991DC}" type="sibTrans" cxnId="{7A22367D-4F89-4EC9-9EE0-5290F292193F}">
      <dgm:prSet/>
      <dgm:spPr/>
      <dgm:t>
        <a:bodyPr/>
        <a:lstStyle/>
        <a:p>
          <a:endParaRPr lang="fr-FR"/>
        </a:p>
      </dgm:t>
    </dgm:pt>
    <dgm:pt modelId="{CF7C17F9-F764-4D2D-B67F-56DB0DF4052F}">
      <dgm:prSet phldrT="[Texte]" custT="1"/>
      <dgm:spPr/>
      <dgm:t>
        <a:bodyPr/>
        <a:lstStyle/>
        <a:p>
          <a:r>
            <a:rPr lang="fr-FR" sz="2000" dirty="0">
              <a:solidFill>
                <a:schemeClr val="tx2"/>
              </a:solidFill>
            </a:rPr>
            <a:t>31 % du volume d’honoraires</a:t>
          </a:r>
        </a:p>
      </dgm:t>
    </dgm:pt>
    <dgm:pt modelId="{AD639F42-0D82-4591-B4F9-72AAF5CFA6A7}" type="parTrans" cxnId="{D2CD78A4-D8CE-4AC8-AE67-5F04895F6060}">
      <dgm:prSet/>
      <dgm:spPr/>
      <dgm:t>
        <a:bodyPr/>
        <a:lstStyle/>
        <a:p>
          <a:endParaRPr lang="fr-FR"/>
        </a:p>
      </dgm:t>
    </dgm:pt>
    <dgm:pt modelId="{0CF82366-C34E-4B70-A5A4-59A346863EFE}" type="sibTrans" cxnId="{D2CD78A4-D8CE-4AC8-AE67-5F04895F6060}">
      <dgm:prSet/>
      <dgm:spPr/>
      <dgm:t>
        <a:bodyPr/>
        <a:lstStyle/>
        <a:p>
          <a:endParaRPr lang="fr-FR"/>
        </a:p>
      </dgm:t>
    </dgm:pt>
    <dgm:pt modelId="{CE706214-29BC-420E-995C-2457C3F0E9EB}">
      <dgm:prSet phldrT="[Texte]" custT="1"/>
      <dgm:spPr/>
      <dgm:t>
        <a:bodyPr/>
        <a:lstStyle/>
        <a:p>
          <a:r>
            <a:rPr lang="fr-FR" sz="2000" dirty="0">
              <a:solidFill>
                <a:schemeClr val="tx2"/>
              </a:solidFill>
            </a:rPr>
            <a:t>35 % du volume d’honoraires</a:t>
          </a:r>
        </a:p>
      </dgm:t>
    </dgm:pt>
    <dgm:pt modelId="{0C0CE737-8EA9-4F57-B056-2619E1BCD297}" type="parTrans" cxnId="{9BFB2A89-768B-405A-B7AB-B24257F94FF6}">
      <dgm:prSet/>
      <dgm:spPr/>
      <dgm:t>
        <a:bodyPr/>
        <a:lstStyle/>
        <a:p>
          <a:endParaRPr lang="fr-FR"/>
        </a:p>
      </dgm:t>
    </dgm:pt>
    <dgm:pt modelId="{C9264FF3-24BD-4393-AA51-39543A2245B1}" type="sibTrans" cxnId="{9BFB2A89-768B-405A-B7AB-B24257F94FF6}">
      <dgm:prSet/>
      <dgm:spPr/>
      <dgm:t>
        <a:bodyPr/>
        <a:lstStyle/>
        <a:p>
          <a:endParaRPr lang="fr-FR"/>
        </a:p>
      </dgm:t>
    </dgm:pt>
    <dgm:pt modelId="{B4C45A04-3547-485D-A2E5-5099F5C44634}" type="pres">
      <dgm:prSet presAssocID="{9FDE2BB9-E662-433A-964E-3F7B4AB946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428964-FC03-42A0-8FA1-2B45A2B8829C}" type="pres">
      <dgm:prSet presAssocID="{8596C96C-7E39-4A68-B482-E6357B23CFCA}" presName="linNode" presStyleCnt="0"/>
      <dgm:spPr/>
    </dgm:pt>
    <dgm:pt modelId="{30AEED61-31BF-4909-919D-E8A314B0BF66}" type="pres">
      <dgm:prSet presAssocID="{8596C96C-7E39-4A68-B482-E6357B23CFC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7BE55B-6F61-410D-88C5-32FFA2FC683E}" type="pres">
      <dgm:prSet presAssocID="{8596C96C-7E39-4A68-B482-E6357B23CFC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AC491D-2DDA-4428-9FF8-6E6CE83EAEB4}" type="pres">
      <dgm:prSet presAssocID="{6042D606-9BEE-4821-A704-2131A365674E}" presName="sp" presStyleCnt="0"/>
      <dgm:spPr/>
    </dgm:pt>
    <dgm:pt modelId="{B090DB9F-AF93-4DFB-96C0-65B9AD93164B}" type="pres">
      <dgm:prSet presAssocID="{C3D447E5-6924-40D7-87BC-6C04E2B772A6}" presName="linNode" presStyleCnt="0"/>
      <dgm:spPr/>
    </dgm:pt>
    <dgm:pt modelId="{ADF8331D-1ED0-4810-B098-FF5A8665715F}" type="pres">
      <dgm:prSet presAssocID="{C3D447E5-6924-40D7-87BC-6C04E2B772A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EC24D8-9BD6-4918-9065-6C8451016B26}" type="pres">
      <dgm:prSet presAssocID="{C3D447E5-6924-40D7-87BC-6C04E2B772A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99B47A-DE13-42EA-88E5-E14642CECC28}" type="pres">
      <dgm:prSet presAssocID="{7EE94454-70F6-4D22-949F-38B90F922208}" presName="sp" presStyleCnt="0"/>
      <dgm:spPr/>
    </dgm:pt>
    <dgm:pt modelId="{1BC546C6-C809-4053-A76E-A4DCAAF6D59F}" type="pres">
      <dgm:prSet presAssocID="{49BB90EB-76C2-40FD-BFFD-7DFABE90114B}" presName="linNode" presStyleCnt="0"/>
      <dgm:spPr/>
    </dgm:pt>
    <dgm:pt modelId="{246864C7-CBD7-44E6-90B7-13B32E94996F}" type="pres">
      <dgm:prSet presAssocID="{49BB90EB-76C2-40FD-BFFD-7DFABE90114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78BA6E-F5BD-4A4F-A140-8C8B9CC7B92C}" type="pres">
      <dgm:prSet presAssocID="{49BB90EB-76C2-40FD-BFFD-7DFABE90114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7A1764D-5135-47CD-8E6B-9219CCEE3DE1}" srcId="{9FDE2BB9-E662-433A-964E-3F7B4AB94612}" destId="{49BB90EB-76C2-40FD-BFFD-7DFABE90114B}" srcOrd="2" destOrd="0" parTransId="{5D116340-CEBC-4CBE-9242-C0727021517B}" sibTransId="{96EFA2E5-DB19-4C2B-8959-F30EBDA74751}"/>
    <dgm:cxn modelId="{F2A01384-26AC-4600-B717-50C96A13A7DE}" srcId="{9FDE2BB9-E662-433A-964E-3F7B4AB94612}" destId="{8596C96C-7E39-4A68-B482-E6357B23CFCA}" srcOrd="0" destOrd="0" parTransId="{6466CBDB-E469-4991-9269-470157059DD4}" sibTransId="{6042D606-9BEE-4821-A704-2131A365674E}"/>
    <dgm:cxn modelId="{0556585C-80A2-4063-B84E-D77470849CED}" srcId="{8596C96C-7E39-4A68-B482-E6357B23CFCA}" destId="{95645B08-2FCF-4701-BCC9-83464A6B8A49}" srcOrd="2" destOrd="0" parTransId="{BE41E49D-A289-4B10-B897-380DA9C118C9}" sibTransId="{E0510541-A3B4-4607-8815-C4911A9DCE39}"/>
    <dgm:cxn modelId="{A4059357-8C67-48B6-956C-0D226224B3F7}" type="presOf" srcId="{CF7C17F9-F764-4D2D-B67F-56DB0DF4052F}" destId="{D478BA6E-F5BD-4A4F-A140-8C8B9CC7B92C}" srcOrd="0" destOrd="1" presId="urn:microsoft.com/office/officeart/2005/8/layout/vList5"/>
    <dgm:cxn modelId="{9F70AB8D-B229-45D3-896C-3795C6EF9D39}" type="presOf" srcId="{58C1C763-D608-499A-86E5-D4F6F7CAC0A0}" destId="{AA7BE55B-6F61-410D-88C5-32FFA2FC683E}" srcOrd="0" destOrd="0" presId="urn:microsoft.com/office/officeart/2005/8/layout/vList5"/>
    <dgm:cxn modelId="{D2CD78A4-D8CE-4AC8-AE67-5F04895F6060}" srcId="{49BB90EB-76C2-40FD-BFFD-7DFABE90114B}" destId="{CF7C17F9-F764-4D2D-B67F-56DB0DF4052F}" srcOrd="1" destOrd="0" parTransId="{AD639F42-0D82-4591-B4F9-72AAF5CFA6A7}" sibTransId="{0CF82366-C34E-4B70-A5A4-59A346863EFE}"/>
    <dgm:cxn modelId="{0093D065-99B5-4D7C-B7A8-772B3DA9B4F4}" srcId="{9FDE2BB9-E662-433A-964E-3F7B4AB94612}" destId="{C3D447E5-6924-40D7-87BC-6C04E2B772A6}" srcOrd="1" destOrd="0" parTransId="{1BBA6CE9-E379-4486-9765-D5BBE1430FF1}" sibTransId="{7EE94454-70F6-4D22-949F-38B90F922208}"/>
    <dgm:cxn modelId="{F30C2487-DD86-4F21-A93F-B0603E3A971B}" type="presOf" srcId="{FAAB8C59-873E-4144-98A7-4BE188D72CC8}" destId="{D478BA6E-F5BD-4A4F-A140-8C8B9CC7B92C}" srcOrd="0" destOrd="0" presId="urn:microsoft.com/office/officeart/2005/8/layout/vList5"/>
    <dgm:cxn modelId="{E9028A55-1216-472D-A043-9332BBC0F165}" srcId="{C3D447E5-6924-40D7-87BC-6C04E2B772A6}" destId="{966C51C9-3CDE-4465-97E9-F88FEFC96DE7}" srcOrd="1" destOrd="0" parTransId="{E11C1A91-63F4-4C0D-AEC3-F621360C3DB9}" sibTransId="{C9CAB056-6B98-4EDF-B2AE-6DDF1A62317B}"/>
    <dgm:cxn modelId="{24513DC0-7A8F-4DBF-B5F4-3594C1CC3A59}" type="presOf" srcId="{966C51C9-3CDE-4465-97E9-F88FEFC96DE7}" destId="{BFEC24D8-9BD6-4918-9065-6C8451016B26}" srcOrd="0" destOrd="1" presId="urn:microsoft.com/office/officeart/2005/8/layout/vList5"/>
    <dgm:cxn modelId="{0F142A3B-0562-4065-8748-7068C7A6924D}" type="presOf" srcId="{49BB90EB-76C2-40FD-BFFD-7DFABE90114B}" destId="{246864C7-CBD7-44E6-90B7-13B32E94996F}" srcOrd="0" destOrd="0" presId="urn:microsoft.com/office/officeart/2005/8/layout/vList5"/>
    <dgm:cxn modelId="{DD4CEDF2-C1E4-426A-84F9-0A6DB26A02CC}" type="presOf" srcId="{C3D447E5-6924-40D7-87BC-6C04E2B772A6}" destId="{ADF8331D-1ED0-4810-B098-FF5A8665715F}" srcOrd="0" destOrd="0" presId="urn:microsoft.com/office/officeart/2005/8/layout/vList5"/>
    <dgm:cxn modelId="{5F2515A4-60BC-4C35-BB9F-850553212167}" type="presOf" srcId="{CE706214-29BC-420E-995C-2457C3F0E9EB}" destId="{AA7BE55B-6F61-410D-88C5-32FFA2FC683E}" srcOrd="0" destOrd="1" presId="urn:microsoft.com/office/officeart/2005/8/layout/vList5"/>
    <dgm:cxn modelId="{43A418D5-4B26-48B3-9740-06CF4ECBE5B1}" srcId="{C3D447E5-6924-40D7-87BC-6C04E2B772A6}" destId="{FDF8A43D-65BD-4368-BA85-DA84C98ABDA6}" srcOrd="0" destOrd="0" parTransId="{824AF5A7-7BF9-495D-B406-139529248C52}" sibTransId="{C017760A-1BFE-43EF-B399-582BD5A9A717}"/>
    <dgm:cxn modelId="{0E5B4250-4DF2-4962-8B05-3EB8B0E67A76}" srcId="{8596C96C-7E39-4A68-B482-E6357B23CFCA}" destId="{58C1C763-D608-499A-86E5-D4F6F7CAC0A0}" srcOrd="0" destOrd="0" parTransId="{1FF66DA7-107A-4317-996C-ED45DD1D030A}" sibTransId="{7C74293A-3604-4965-A50E-E08B3DC77BC6}"/>
    <dgm:cxn modelId="{767F97D0-21A0-4B1C-B718-92C6A3969198}" type="presOf" srcId="{9FDE2BB9-E662-433A-964E-3F7B4AB94612}" destId="{B4C45A04-3547-485D-A2E5-5099F5C44634}" srcOrd="0" destOrd="0" presId="urn:microsoft.com/office/officeart/2005/8/layout/vList5"/>
    <dgm:cxn modelId="{9BFB2A89-768B-405A-B7AB-B24257F94FF6}" srcId="{8596C96C-7E39-4A68-B482-E6357B23CFCA}" destId="{CE706214-29BC-420E-995C-2457C3F0E9EB}" srcOrd="1" destOrd="0" parTransId="{0C0CE737-8EA9-4F57-B056-2619E1BCD297}" sibTransId="{C9264FF3-24BD-4393-AA51-39543A2245B1}"/>
    <dgm:cxn modelId="{3D045E5B-17B8-4859-8CEC-1A31FF8F81C8}" type="presOf" srcId="{FDF8A43D-65BD-4368-BA85-DA84C98ABDA6}" destId="{BFEC24D8-9BD6-4918-9065-6C8451016B26}" srcOrd="0" destOrd="0" presId="urn:microsoft.com/office/officeart/2005/8/layout/vList5"/>
    <dgm:cxn modelId="{6C2B134C-DE91-4A46-964C-B8AF47CC8C89}" type="presOf" srcId="{8596C96C-7E39-4A68-B482-E6357B23CFCA}" destId="{30AEED61-31BF-4909-919D-E8A314B0BF66}" srcOrd="0" destOrd="0" presId="urn:microsoft.com/office/officeart/2005/8/layout/vList5"/>
    <dgm:cxn modelId="{7A22367D-4F89-4EC9-9EE0-5290F292193F}" srcId="{49BB90EB-76C2-40FD-BFFD-7DFABE90114B}" destId="{FAAB8C59-873E-4144-98A7-4BE188D72CC8}" srcOrd="0" destOrd="0" parTransId="{45DFB367-2BFA-4A9C-869B-B7F68903CFDA}" sibTransId="{9113AE2D-2288-4AD8-94B8-711DE21991DC}"/>
    <dgm:cxn modelId="{7CC0621C-95AE-492A-B314-2E3C7FC696D6}" type="presOf" srcId="{95645B08-2FCF-4701-BCC9-83464A6B8A49}" destId="{AA7BE55B-6F61-410D-88C5-32FFA2FC683E}" srcOrd="0" destOrd="2" presId="urn:microsoft.com/office/officeart/2005/8/layout/vList5"/>
    <dgm:cxn modelId="{F701405E-D766-4706-9197-A9302F5C1415}" type="presParOf" srcId="{B4C45A04-3547-485D-A2E5-5099F5C44634}" destId="{A2428964-FC03-42A0-8FA1-2B45A2B8829C}" srcOrd="0" destOrd="0" presId="urn:microsoft.com/office/officeart/2005/8/layout/vList5"/>
    <dgm:cxn modelId="{63819ED4-04A3-42C0-B3C4-8E55BB0F1B96}" type="presParOf" srcId="{A2428964-FC03-42A0-8FA1-2B45A2B8829C}" destId="{30AEED61-31BF-4909-919D-E8A314B0BF66}" srcOrd="0" destOrd="0" presId="urn:microsoft.com/office/officeart/2005/8/layout/vList5"/>
    <dgm:cxn modelId="{3D6AF28B-02FB-44AB-B73C-75D8B60181D5}" type="presParOf" srcId="{A2428964-FC03-42A0-8FA1-2B45A2B8829C}" destId="{AA7BE55B-6F61-410D-88C5-32FFA2FC683E}" srcOrd="1" destOrd="0" presId="urn:microsoft.com/office/officeart/2005/8/layout/vList5"/>
    <dgm:cxn modelId="{C4ACC191-BDC8-4B1B-9622-5E8D2F8AFCAC}" type="presParOf" srcId="{B4C45A04-3547-485D-A2E5-5099F5C44634}" destId="{E0AC491D-2DDA-4428-9FF8-6E6CE83EAEB4}" srcOrd="1" destOrd="0" presId="urn:microsoft.com/office/officeart/2005/8/layout/vList5"/>
    <dgm:cxn modelId="{B0A74A12-E155-42D3-9C22-927EB1587AC0}" type="presParOf" srcId="{B4C45A04-3547-485D-A2E5-5099F5C44634}" destId="{B090DB9F-AF93-4DFB-96C0-65B9AD93164B}" srcOrd="2" destOrd="0" presId="urn:microsoft.com/office/officeart/2005/8/layout/vList5"/>
    <dgm:cxn modelId="{762820FB-2A0F-48EC-BDB3-3BFE0B4539CB}" type="presParOf" srcId="{B090DB9F-AF93-4DFB-96C0-65B9AD93164B}" destId="{ADF8331D-1ED0-4810-B098-FF5A8665715F}" srcOrd="0" destOrd="0" presId="urn:microsoft.com/office/officeart/2005/8/layout/vList5"/>
    <dgm:cxn modelId="{867C1CC2-8D72-481D-8F1F-3B8E7A8C35E0}" type="presParOf" srcId="{B090DB9F-AF93-4DFB-96C0-65B9AD93164B}" destId="{BFEC24D8-9BD6-4918-9065-6C8451016B26}" srcOrd="1" destOrd="0" presId="urn:microsoft.com/office/officeart/2005/8/layout/vList5"/>
    <dgm:cxn modelId="{ACAEA422-014C-4888-87C6-8E8B3490F23E}" type="presParOf" srcId="{B4C45A04-3547-485D-A2E5-5099F5C44634}" destId="{AF99B47A-DE13-42EA-88E5-E14642CECC28}" srcOrd="3" destOrd="0" presId="urn:microsoft.com/office/officeart/2005/8/layout/vList5"/>
    <dgm:cxn modelId="{626CAC55-049F-4B40-BDA6-207959E6EBE0}" type="presParOf" srcId="{B4C45A04-3547-485D-A2E5-5099F5C44634}" destId="{1BC546C6-C809-4053-A76E-A4DCAAF6D59F}" srcOrd="4" destOrd="0" presId="urn:microsoft.com/office/officeart/2005/8/layout/vList5"/>
    <dgm:cxn modelId="{AD016E29-1BC7-4705-8E83-232D4C24E534}" type="presParOf" srcId="{1BC546C6-C809-4053-A76E-A4DCAAF6D59F}" destId="{246864C7-CBD7-44E6-90B7-13B32E94996F}" srcOrd="0" destOrd="0" presId="urn:microsoft.com/office/officeart/2005/8/layout/vList5"/>
    <dgm:cxn modelId="{283DF6EF-388D-4C34-BC40-9F995176B925}" type="presParOf" srcId="{1BC546C6-C809-4053-A76E-A4DCAAF6D59F}" destId="{D478BA6E-F5BD-4A4F-A140-8C8B9CC7B9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5B41A9-5298-41D1-AB02-D8788782F6C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B555C4EA-2B3A-4B61-9FC2-28D68C2AF4D1}">
      <dgm:prSet phldrT="[Texte]" custT="1"/>
      <dgm:spPr/>
      <dgm:t>
        <a:bodyPr/>
        <a:lstStyle/>
        <a:p>
          <a:r>
            <a:rPr lang="fr-FR" sz="2800" dirty="0">
              <a:solidFill>
                <a:schemeClr val="tx2"/>
              </a:solidFill>
            </a:rPr>
            <a:t>2019</a:t>
          </a:r>
        </a:p>
      </dgm:t>
    </dgm:pt>
    <dgm:pt modelId="{78862505-4B55-47F7-83AE-5205BB7AA61B}" type="parTrans" cxnId="{DFD5BEC4-E09C-4C1C-9172-B82F68A2CA77}">
      <dgm:prSet/>
      <dgm:spPr/>
      <dgm:t>
        <a:bodyPr/>
        <a:lstStyle/>
        <a:p>
          <a:endParaRPr lang="fr-FR"/>
        </a:p>
      </dgm:t>
    </dgm:pt>
    <dgm:pt modelId="{298A5B50-84A9-4F41-8FFE-86EBF172C3B2}" type="sibTrans" cxnId="{DFD5BEC4-E09C-4C1C-9172-B82F68A2CA77}">
      <dgm:prSet/>
      <dgm:spPr/>
      <dgm:t>
        <a:bodyPr/>
        <a:lstStyle/>
        <a:p>
          <a:endParaRPr lang="fr-FR"/>
        </a:p>
      </dgm:t>
    </dgm:pt>
    <dgm:pt modelId="{2912D46F-0683-42D6-AEF8-316D07648130}">
      <dgm:prSet phldrT="[Texte]" custT="1"/>
      <dgm:spPr/>
      <dgm:t>
        <a:bodyPr/>
        <a:lstStyle/>
        <a:p>
          <a:r>
            <a:rPr lang="fr-FR" sz="2800" dirty="0">
              <a:solidFill>
                <a:schemeClr val="tx2"/>
              </a:solidFill>
            </a:rPr>
            <a:t>2020</a:t>
          </a:r>
        </a:p>
      </dgm:t>
    </dgm:pt>
    <dgm:pt modelId="{99B31C3F-82FE-44E5-9D6B-149C366C4350}" type="parTrans" cxnId="{12DF7674-5EB0-4E2F-B95E-A1D156F7246F}">
      <dgm:prSet/>
      <dgm:spPr/>
      <dgm:t>
        <a:bodyPr/>
        <a:lstStyle/>
        <a:p>
          <a:endParaRPr lang="fr-FR"/>
        </a:p>
      </dgm:t>
    </dgm:pt>
    <dgm:pt modelId="{76B62C07-28C9-4577-BF34-287DEA9CD68E}" type="sibTrans" cxnId="{12DF7674-5EB0-4E2F-B95E-A1D156F7246F}">
      <dgm:prSet/>
      <dgm:spPr/>
      <dgm:t>
        <a:bodyPr/>
        <a:lstStyle/>
        <a:p>
          <a:endParaRPr lang="fr-FR"/>
        </a:p>
      </dgm:t>
    </dgm:pt>
    <dgm:pt modelId="{7D495942-9D6D-46C9-BEEF-C50A45F39AEA}">
      <dgm:prSet phldrT="[Texte]" custT="1"/>
      <dgm:spPr/>
      <dgm:t>
        <a:bodyPr/>
        <a:lstStyle/>
        <a:p>
          <a:r>
            <a:rPr lang="fr-FR" sz="2800" dirty="0">
              <a:solidFill>
                <a:schemeClr val="tx2"/>
              </a:solidFill>
            </a:rPr>
            <a:t>2021</a:t>
          </a:r>
        </a:p>
      </dgm:t>
    </dgm:pt>
    <dgm:pt modelId="{014A0B22-30F5-4044-A66C-C5CD2CAD92BE}" type="parTrans" cxnId="{9C913A5E-E814-4021-A88E-1B07B6C6EF74}">
      <dgm:prSet/>
      <dgm:spPr/>
      <dgm:t>
        <a:bodyPr/>
        <a:lstStyle/>
        <a:p>
          <a:endParaRPr lang="fr-FR"/>
        </a:p>
      </dgm:t>
    </dgm:pt>
    <dgm:pt modelId="{55DFC44A-CBE7-49B1-91CC-284A8DB7EDA0}" type="sibTrans" cxnId="{9C913A5E-E814-4021-A88E-1B07B6C6EF74}">
      <dgm:prSet/>
      <dgm:spPr/>
      <dgm:t>
        <a:bodyPr/>
        <a:lstStyle/>
        <a:p>
          <a:endParaRPr lang="fr-FR"/>
        </a:p>
      </dgm:t>
    </dgm:pt>
    <dgm:pt modelId="{65EAE399-6A22-43EF-A58A-5ED9BDB1B2AA}">
      <dgm:prSet phldrT="[Texte]" custT="1"/>
      <dgm:spPr/>
      <dgm:t>
        <a:bodyPr/>
        <a:lstStyle/>
        <a:p>
          <a:r>
            <a:rPr lang="fr-FR" sz="2800" dirty="0">
              <a:solidFill>
                <a:schemeClr val="tx2"/>
              </a:solidFill>
            </a:rPr>
            <a:t>2022</a:t>
          </a:r>
        </a:p>
      </dgm:t>
    </dgm:pt>
    <dgm:pt modelId="{330B4175-D9BB-44FE-8F13-E34EB5CB1680}" type="parTrans" cxnId="{AE8CFC40-3656-4DEA-8FEE-C04DC13E336A}">
      <dgm:prSet/>
      <dgm:spPr/>
      <dgm:t>
        <a:bodyPr/>
        <a:lstStyle/>
        <a:p>
          <a:endParaRPr lang="fr-FR"/>
        </a:p>
      </dgm:t>
    </dgm:pt>
    <dgm:pt modelId="{9FAFC20F-728A-4B25-81EB-1BF8AFBA711A}" type="sibTrans" cxnId="{AE8CFC40-3656-4DEA-8FEE-C04DC13E336A}">
      <dgm:prSet/>
      <dgm:spPr/>
      <dgm:t>
        <a:bodyPr/>
        <a:lstStyle/>
        <a:p>
          <a:endParaRPr lang="fr-FR"/>
        </a:p>
      </dgm:t>
    </dgm:pt>
    <dgm:pt modelId="{5E0C893C-CC5A-489D-8D7A-85421E23A2E5}" type="pres">
      <dgm:prSet presAssocID="{AE5B41A9-5298-41D1-AB02-D8788782F6C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0AB0C457-F015-4BA2-BD62-A98CD0FDDCB3}" type="pres">
      <dgm:prSet presAssocID="{B555C4EA-2B3A-4B61-9FC2-28D68C2AF4D1}" presName="composite" presStyleCnt="0"/>
      <dgm:spPr/>
    </dgm:pt>
    <dgm:pt modelId="{B406BDE8-8208-4146-AA96-BBFF87E6EBA9}" type="pres">
      <dgm:prSet presAssocID="{B555C4EA-2B3A-4B61-9FC2-28D68C2AF4D1}" presName="LShape" presStyleLbl="alignNode1" presStyleIdx="0" presStyleCnt="7"/>
      <dgm:spPr/>
    </dgm:pt>
    <dgm:pt modelId="{A1E92B71-C26D-4040-A41A-33FB1DB368BD}" type="pres">
      <dgm:prSet presAssocID="{B555C4EA-2B3A-4B61-9FC2-28D68C2AF4D1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184E96-9D8C-41C3-A9DF-A1E289BC77FA}" type="pres">
      <dgm:prSet presAssocID="{B555C4EA-2B3A-4B61-9FC2-28D68C2AF4D1}" presName="Triangle" presStyleLbl="alignNode1" presStyleIdx="1" presStyleCnt="7"/>
      <dgm:spPr/>
    </dgm:pt>
    <dgm:pt modelId="{78249A38-FEFF-4FEA-9ECC-9703BC4E564B}" type="pres">
      <dgm:prSet presAssocID="{298A5B50-84A9-4F41-8FFE-86EBF172C3B2}" presName="sibTrans" presStyleCnt="0"/>
      <dgm:spPr/>
    </dgm:pt>
    <dgm:pt modelId="{83282899-C6E0-4F24-A5B2-B4D9FA396DDB}" type="pres">
      <dgm:prSet presAssocID="{298A5B50-84A9-4F41-8FFE-86EBF172C3B2}" presName="space" presStyleCnt="0"/>
      <dgm:spPr/>
    </dgm:pt>
    <dgm:pt modelId="{01F8D7DE-ECC1-4460-AE4B-D0D0E87AFDC7}" type="pres">
      <dgm:prSet presAssocID="{2912D46F-0683-42D6-AEF8-316D07648130}" presName="composite" presStyleCnt="0"/>
      <dgm:spPr/>
    </dgm:pt>
    <dgm:pt modelId="{A5344148-1149-44B8-A785-366380821473}" type="pres">
      <dgm:prSet presAssocID="{2912D46F-0683-42D6-AEF8-316D07648130}" presName="LShape" presStyleLbl="alignNode1" presStyleIdx="2" presStyleCnt="7"/>
      <dgm:spPr/>
    </dgm:pt>
    <dgm:pt modelId="{BCE83300-B9A6-4F40-9F39-B9EE047B616C}" type="pres">
      <dgm:prSet presAssocID="{2912D46F-0683-42D6-AEF8-316D07648130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352073-7E87-48EC-A33A-D3032996FCEA}" type="pres">
      <dgm:prSet presAssocID="{2912D46F-0683-42D6-AEF8-316D07648130}" presName="Triangle" presStyleLbl="alignNode1" presStyleIdx="3" presStyleCnt="7"/>
      <dgm:spPr/>
    </dgm:pt>
    <dgm:pt modelId="{129C0DAD-377D-4E00-9EA6-AE181FB3C4A3}" type="pres">
      <dgm:prSet presAssocID="{76B62C07-28C9-4577-BF34-287DEA9CD68E}" presName="sibTrans" presStyleCnt="0"/>
      <dgm:spPr/>
    </dgm:pt>
    <dgm:pt modelId="{C4729E43-F1E6-4242-ABCE-C4C47589ACAE}" type="pres">
      <dgm:prSet presAssocID="{76B62C07-28C9-4577-BF34-287DEA9CD68E}" presName="space" presStyleCnt="0"/>
      <dgm:spPr/>
    </dgm:pt>
    <dgm:pt modelId="{2278D537-CA9E-420C-B51C-B16E0BC11928}" type="pres">
      <dgm:prSet presAssocID="{7D495942-9D6D-46C9-BEEF-C50A45F39AEA}" presName="composite" presStyleCnt="0"/>
      <dgm:spPr/>
    </dgm:pt>
    <dgm:pt modelId="{145BE07F-05E3-4A20-83E5-34E3B8801B93}" type="pres">
      <dgm:prSet presAssocID="{7D495942-9D6D-46C9-BEEF-C50A45F39AEA}" presName="LShape" presStyleLbl="alignNode1" presStyleIdx="4" presStyleCnt="7"/>
      <dgm:spPr/>
    </dgm:pt>
    <dgm:pt modelId="{BB1C0170-576C-45C8-9C5D-EECE192AA6B3}" type="pres">
      <dgm:prSet presAssocID="{7D495942-9D6D-46C9-BEEF-C50A45F39AEA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079309-E28D-4921-A9A3-D2DC2710B520}" type="pres">
      <dgm:prSet presAssocID="{7D495942-9D6D-46C9-BEEF-C50A45F39AEA}" presName="Triangle" presStyleLbl="alignNode1" presStyleIdx="5" presStyleCnt="7"/>
      <dgm:spPr/>
    </dgm:pt>
    <dgm:pt modelId="{5136814D-492B-44EE-B69B-E97A7BA12CB8}" type="pres">
      <dgm:prSet presAssocID="{55DFC44A-CBE7-49B1-91CC-284A8DB7EDA0}" presName="sibTrans" presStyleCnt="0"/>
      <dgm:spPr/>
    </dgm:pt>
    <dgm:pt modelId="{948D8522-A95D-459C-8FBC-8787DEDA1BF9}" type="pres">
      <dgm:prSet presAssocID="{55DFC44A-CBE7-49B1-91CC-284A8DB7EDA0}" presName="space" presStyleCnt="0"/>
      <dgm:spPr/>
    </dgm:pt>
    <dgm:pt modelId="{752E47C9-5C47-4804-B300-2BC15538596C}" type="pres">
      <dgm:prSet presAssocID="{65EAE399-6A22-43EF-A58A-5ED9BDB1B2AA}" presName="composite" presStyleCnt="0"/>
      <dgm:spPr/>
    </dgm:pt>
    <dgm:pt modelId="{FE616AD6-661F-4187-BBAE-A469329A7F79}" type="pres">
      <dgm:prSet presAssocID="{65EAE399-6A22-43EF-A58A-5ED9BDB1B2AA}" presName="LShape" presStyleLbl="alignNode1" presStyleIdx="6" presStyleCnt="7"/>
      <dgm:spPr/>
    </dgm:pt>
    <dgm:pt modelId="{6232DA44-1418-4EFB-9BE2-6A9FEB13B975}" type="pres">
      <dgm:prSet presAssocID="{65EAE399-6A22-43EF-A58A-5ED9BDB1B2AA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9530076-50B6-4319-ACC1-8F70FAE23A46}" type="presOf" srcId="{2912D46F-0683-42D6-AEF8-316D07648130}" destId="{BCE83300-B9A6-4F40-9F39-B9EE047B616C}" srcOrd="0" destOrd="0" presId="urn:microsoft.com/office/officeart/2009/3/layout/StepUpProcess"/>
    <dgm:cxn modelId="{DFD5BEC4-E09C-4C1C-9172-B82F68A2CA77}" srcId="{AE5B41A9-5298-41D1-AB02-D8788782F6CA}" destId="{B555C4EA-2B3A-4B61-9FC2-28D68C2AF4D1}" srcOrd="0" destOrd="0" parTransId="{78862505-4B55-47F7-83AE-5205BB7AA61B}" sibTransId="{298A5B50-84A9-4F41-8FFE-86EBF172C3B2}"/>
    <dgm:cxn modelId="{A2EC000A-2634-408F-BF76-C7A0A09D5513}" type="presOf" srcId="{7D495942-9D6D-46C9-BEEF-C50A45F39AEA}" destId="{BB1C0170-576C-45C8-9C5D-EECE192AA6B3}" srcOrd="0" destOrd="0" presId="urn:microsoft.com/office/officeart/2009/3/layout/StepUpProcess"/>
    <dgm:cxn modelId="{33608DE3-98EC-4021-A279-96212429DD97}" type="presOf" srcId="{65EAE399-6A22-43EF-A58A-5ED9BDB1B2AA}" destId="{6232DA44-1418-4EFB-9BE2-6A9FEB13B975}" srcOrd="0" destOrd="0" presId="urn:microsoft.com/office/officeart/2009/3/layout/StepUpProcess"/>
    <dgm:cxn modelId="{6881C448-7857-4144-B1B4-E61680FF97EB}" type="presOf" srcId="{B555C4EA-2B3A-4B61-9FC2-28D68C2AF4D1}" destId="{A1E92B71-C26D-4040-A41A-33FB1DB368BD}" srcOrd="0" destOrd="0" presId="urn:microsoft.com/office/officeart/2009/3/layout/StepUpProcess"/>
    <dgm:cxn modelId="{AE8CFC40-3656-4DEA-8FEE-C04DC13E336A}" srcId="{AE5B41A9-5298-41D1-AB02-D8788782F6CA}" destId="{65EAE399-6A22-43EF-A58A-5ED9BDB1B2AA}" srcOrd="3" destOrd="0" parTransId="{330B4175-D9BB-44FE-8F13-E34EB5CB1680}" sibTransId="{9FAFC20F-728A-4B25-81EB-1BF8AFBA711A}"/>
    <dgm:cxn modelId="{53A2EF84-680C-4FD3-A288-7493FF548A65}" type="presOf" srcId="{AE5B41A9-5298-41D1-AB02-D8788782F6CA}" destId="{5E0C893C-CC5A-489D-8D7A-85421E23A2E5}" srcOrd="0" destOrd="0" presId="urn:microsoft.com/office/officeart/2009/3/layout/StepUpProcess"/>
    <dgm:cxn modelId="{12DF7674-5EB0-4E2F-B95E-A1D156F7246F}" srcId="{AE5B41A9-5298-41D1-AB02-D8788782F6CA}" destId="{2912D46F-0683-42D6-AEF8-316D07648130}" srcOrd="1" destOrd="0" parTransId="{99B31C3F-82FE-44E5-9D6B-149C366C4350}" sibTransId="{76B62C07-28C9-4577-BF34-287DEA9CD68E}"/>
    <dgm:cxn modelId="{9C913A5E-E814-4021-A88E-1B07B6C6EF74}" srcId="{AE5B41A9-5298-41D1-AB02-D8788782F6CA}" destId="{7D495942-9D6D-46C9-BEEF-C50A45F39AEA}" srcOrd="2" destOrd="0" parTransId="{014A0B22-30F5-4044-A66C-C5CD2CAD92BE}" sibTransId="{55DFC44A-CBE7-49B1-91CC-284A8DB7EDA0}"/>
    <dgm:cxn modelId="{5C004BCB-4076-483A-8EC4-D3979E535555}" type="presParOf" srcId="{5E0C893C-CC5A-489D-8D7A-85421E23A2E5}" destId="{0AB0C457-F015-4BA2-BD62-A98CD0FDDCB3}" srcOrd="0" destOrd="0" presId="urn:microsoft.com/office/officeart/2009/3/layout/StepUpProcess"/>
    <dgm:cxn modelId="{AD1B1907-888A-4467-80F5-657A96E6A551}" type="presParOf" srcId="{0AB0C457-F015-4BA2-BD62-A98CD0FDDCB3}" destId="{B406BDE8-8208-4146-AA96-BBFF87E6EBA9}" srcOrd="0" destOrd="0" presId="urn:microsoft.com/office/officeart/2009/3/layout/StepUpProcess"/>
    <dgm:cxn modelId="{3C9554CB-31CE-431B-B5D9-C9069091AAB8}" type="presParOf" srcId="{0AB0C457-F015-4BA2-BD62-A98CD0FDDCB3}" destId="{A1E92B71-C26D-4040-A41A-33FB1DB368BD}" srcOrd="1" destOrd="0" presId="urn:microsoft.com/office/officeart/2009/3/layout/StepUpProcess"/>
    <dgm:cxn modelId="{53561458-53E9-48E5-92D7-8F7AC83401AB}" type="presParOf" srcId="{0AB0C457-F015-4BA2-BD62-A98CD0FDDCB3}" destId="{F1184E96-9D8C-41C3-A9DF-A1E289BC77FA}" srcOrd="2" destOrd="0" presId="urn:microsoft.com/office/officeart/2009/3/layout/StepUpProcess"/>
    <dgm:cxn modelId="{4E303CED-5AA7-43ED-B063-6F2C1A39955D}" type="presParOf" srcId="{5E0C893C-CC5A-489D-8D7A-85421E23A2E5}" destId="{78249A38-FEFF-4FEA-9ECC-9703BC4E564B}" srcOrd="1" destOrd="0" presId="urn:microsoft.com/office/officeart/2009/3/layout/StepUpProcess"/>
    <dgm:cxn modelId="{5BD07A4F-37C9-4354-88B5-EE241C4AA4C3}" type="presParOf" srcId="{78249A38-FEFF-4FEA-9ECC-9703BC4E564B}" destId="{83282899-C6E0-4F24-A5B2-B4D9FA396DDB}" srcOrd="0" destOrd="0" presId="urn:microsoft.com/office/officeart/2009/3/layout/StepUpProcess"/>
    <dgm:cxn modelId="{7138742B-472E-4F64-85CA-1E6562E5A36A}" type="presParOf" srcId="{5E0C893C-CC5A-489D-8D7A-85421E23A2E5}" destId="{01F8D7DE-ECC1-4460-AE4B-D0D0E87AFDC7}" srcOrd="2" destOrd="0" presId="urn:microsoft.com/office/officeart/2009/3/layout/StepUpProcess"/>
    <dgm:cxn modelId="{069C7EFB-5DE7-4DD8-A44A-E7A8FC49B12F}" type="presParOf" srcId="{01F8D7DE-ECC1-4460-AE4B-D0D0E87AFDC7}" destId="{A5344148-1149-44B8-A785-366380821473}" srcOrd="0" destOrd="0" presId="urn:microsoft.com/office/officeart/2009/3/layout/StepUpProcess"/>
    <dgm:cxn modelId="{A6876BB3-9F95-4306-A98F-DBFE937103B4}" type="presParOf" srcId="{01F8D7DE-ECC1-4460-AE4B-D0D0E87AFDC7}" destId="{BCE83300-B9A6-4F40-9F39-B9EE047B616C}" srcOrd="1" destOrd="0" presId="urn:microsoft.com/office/officeart/2009/3/layout/StepUpProcess"/>
    <dgm:cxn modelId="{33792245-A923-4FF6-B34D-A3B889637941}" type="presParOf" srcId="{01F8D7DE-ECC1-4460-AE4B-D0D0E87AFDC7}" destId="{1F352073-7E87-48EC-A33A-D3032996FCEA}" srcOrd="2" destOrd="0" presId="urn:microsoft.com/office/officeart/2009/3/layout/StepUpProcess"/>
    <dgm:cxn modelId="{9CA1F2DA-6C0D-461B-96AA-964B081569E0}" type="presParOf" srcId="{5E0C893C-CC5A-489D-8D7A-85421E23A2E5}" destId="{129C0DAD-377D-4E00-9EA6-AE181FB3C4A3}" srcOrd="3" destOrd="0" presId="urn:microsoft.com/office/officeart/2009/3/layout/StepUpProcess"/>
    <dgm:cxn modelId="{0A31C719-6C83-4F5E-B38B-E9A69C45F23C}" type="presParOf" srcId="{129C0DAD-377D-4E00-9EA6-AE181FB3C4A3}" destId="{C4729E43-F1E6-4242-ABCE-C4C47589ACAE}" srcOrd="0" destOrd="0" presId="urn:microsoft.com/office/officeart/2009/3/layout/StepUpProcess"/>
    <dgm:cxn modelId="{BCD240C8-E784-4154-95B5-66C0B1D87A42}" type="presParOf" srcId="{5E0C893C-CC5A-489D-8D7A-85421E23A2E5}" destId="{2278D537-CA9E-420C-B51C-B16E0BC11928}" srcOrd="4" destOrd="0" presId="urn:microsoft.com/office/officeart/2009/3/layout/StepUpProcess"/>
    <dgm:cxn modelId="{30E3CBEB-5997-45E4-8A17-D4DEB00A1E9A}" type="presParOf" srcId="{2278D537-CA9E-420C-B51C-B16E0BC11928}" destId="{145BE07F-05E3-4A20-83E5-34E3B8801B93}" srcOrd="0" destOrd="0" presId="urn:microsoft.com/office/officeart/2009/3/layout/StepUpProcess"/>
    <dgm:cxn modelId="{D6EC802D-A649-4E43-A741-935743C4B99F}" type="presParOf" srcId="{2278D537-CA9E-420C-B51C-B16E0BC11928}" destId="{BB1C0170-576C-45C8-9C5D-EECE192AA6B3}" srcOrd="1" destOrd="0" presId="urn:microsoft.com/office/officeart/2009/3/layout/StepUpProcess"/>
    <dgm:cxn modelId="{C586E0D5-D090-4617-AECF-3659D4211BF0}" type="presParOf" srcId="{2278D537-CA9E-420C-B51C-B16E0BC11928}" destId="{2D079309-E28D-4921-A9A3-D2DC2710B520}" srcOrd="2" destOrd="0" presId="urn:microsoft.com/office/officeart/2009/3/layout/StepUpProcess"/>
    <dgm:cxn modelId="{41D805CC-8372-4984-8C1D-940F976290B8}" type="presParOf" srcId="{5E0C893C-CC5A-489D-8D7A-85421E23A2E5}" destId="{5136814D-492B-44EE-B69B-E97A7BA12CB8}" srcOrd="5" destOrd="0" presId="urn:microsoft.com/office/officeart/2009/3/layout/StepUpProcess"/>
    <dgm:cxn modelId="{8EC4DA17-323C-481D-87EF-6588C186C8AB}" type="presParOf" srcId="{5136814D-492B-44EE-B69B-E97A7BA12CB8}" destId="{948D8522-A95D-459C-8FBC-8787DEDA1BF9}" srcOrd="0" destOrd="0" presId="urn:microsoft.com/office/officeart/2009/3/layout/StepUpProcess"/>
    <dgm:cxn modelId="{3A3910D8-402B-472A-BFCF-5CD5A69CE033}" type="presParOf" srcId="{5E0C893C-CC5A-489D-8D7A-85421E23A2E5}" destId="{752E47C9-5C47-4804-B300-2BC15538596C}" srcOrd="6" destOrd="0" presId="urn:microsoft.com/office/officeart/2009/3/layout/StepUpProcess"/>
    <dgm:cxn modelId="{4F9FF005-72D7-4284-B26F-431F8DFC0058}" type="presParOf" srcId="{752E47C9-5C47-4804-B300-2BC15538596C}" destId="{FE616AD6-661F-4187-BBAE-A469329A7F79}" srcOrd="0" destOrd="0" presId="urn:microsoft.com/office/officeart/2009/3/layout/StepUpProcess"/>
    <dgm:cxn modelId="{D0005998-3BF9-4CEB-91F5-7F325826420E}" type="presParOf" srcId="{752E47C9-5C47-4804-B300-2BC15538596C}" destId="{6232DA44-1418-4EFB-9BE2-6A9FEB13B97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BE55B-6F61-410D-88C5-32FFA2FC683E}">
      <dsp:nvSpPr>
        <dsp:cNvPr id="0" name=""/>
        <dsp:cNvSpPr/>
      </dsp:nvSpPr>
      <dsp:spPr>
        <a:xfrm rot="5400000">
          <a:off x="5301148" y="-2077627"/>
          <a:ext cx="1064939" cy="54904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solidFill>
                <a:schemeClr val="tx2"/>
              </a:solidFill>
            </a:rPr>
            <a:t>Plafonnement des honoraires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solidFill>
                <a:schemeClr val="tx2"/>
              </a:solidFill>
            </a:rPr>
            <a:t>Prise en charge </a:t>
          </a:r>
          <a:r>
            <a:rPr lang="fr-FR" sz="1600" u="sng" kern="1200" dirty="0">
              <a:solidFill>
                <a:schemeClr val="tx2"/>
              </a:solidFill>
            </a:rPr>
            <a:t>totale</a:t>
          </a:r>
          <a:r>
            <a:rPr lang="fr-FR" sz="1600" kern="1200" dirty="0">
              <a:solidFill>
                <a:schemeClr val="tx2"/>
              </a:solidFill>
            </a:rPr>
            <a:t> (Assurance Maladie Obligatoire et Complémentaire)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2"/>
            </a:solidFill>
          </a:endParaRPr>
        </a:p>
      </dsp:txBody>
      <dsp:txXfrm rot="-5400000">
        <a:off x="3088386" y="187121"/>
        <a:ext cx="5438478" cy="960967"/>
      </dsp:txXfrm>
    </dsp:sp>
    <dsp:sp modelId="{30AEED61-31BF-4909-919D-E8A314B0BF66}">
      <dsp:nvSpPr>
        <dsp:cNvPr id="0" name=""/>
        <dsp:cNvSpPr/>
      </dsp:nvSpPr>
      <dsp:spPr>
        <a:xfrm>
          <a:off x="0" y="2016"/>
          <a:ext cx="3088386" cy="133117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Panier « reste à charge zéro »</a:t>
          </a:r>
        </a:p>
      </dsp:txBody>
      <dsp:txXfrm>
        <a:off x="64983" y="66999"/>
        <a:ext cx="2958420" cy="1201208"/>
      </dsp:txXfrm>
    </dsp:sp>
    <dsp:sp modelId="{BFEC24D8-9BD6-4918-9065-6C8451016B26}">
      <dsp:nvSpPr>
        <dsp:cNvPr id="0" name=""/>
        <dsp:cNvSpPr/>
      </dsp:nvSpPr>
      <dsp:spPr>
        <a:xfrm rot="5400000">
          <a:off x="5301148" y="-679894"/>
          <a:ext cx="1064939" cy="54904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solidFill>
                <a:schemeClr val="tx2"/>
              </a:solidFill>
            </a:rPr>
            <a:t>Plafonnement des honoraires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solidFill>
                <a:schemeClr val="tx2"/>
              </a:solidFill>
            </a:rPr>
            <a:t>Prise en charge par Assurance Maladie Obligatoire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solidFill>
                <a:schemeClr val="tx2"/>
              </a:solidFill>
            </a:rPr>
            <a:t>Prise en charge </a:t>
          </a:r>
          <a:r>
            <a:rPr lang="fr-FR" sz="1600" u="sng" kern="1200" dirty="0">
              <a:solidFill>
                <a:schemeClr val="tx2"/>
              </a:solidFill>
            </a:rPr>
            <a:t>partielle </a:t>
          </a:r>
          <a:r>
            <a:rPr lang="fr-FR" sz="1600" kern="1200" dirty="0">
              <a:solidFill>
                <a:schemeClr val="tx2"/>
              </a:solidFill>
            </a:rPr>
            <a:t>selon la Complémentaire  </a:t>
          </a:r>
        </a:p>
      </dsp:txBody>
      <dsp:txXfrm rot="-5400000">
        <a:off x="3088386" y="1584854"/>
        <a:ext cx="5438478" cy="960967"/>
      </dsp:txXfrm>
    </dsp:sp>
    <dsp:sp modelId="{ADF8331D-1ED0-4810-B098-FF5A8665715F}">
      <dsp:nvSpPr>
        <dsp:cNvPr id="0" name=""/>
        <dsp:cNvSpPr/>
      </dsp:nvSpPr>
      <dsp:spPr>
        <a:xfrm>
          <a:off x="0" y="1399750"/>
          <a:ext cx="3088386" cy="133117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Panier « reste à charge maitrisé »</a:t>
          </a:r>
        </a:p>
      </dsp:txBody>
      <dsp:txXfrm>
        <a:off x="64983" y="1464733"/>
        <a:ext cx="2958420" cy="1201208"/>
      </dsp:txXfrm>
    </dsp:sp>
    <dsp:sp modelId="{D478BA6E-F5BD-4A4F-A140-8C8B9CC7B92C}">
      <dsp:nvSpPr>
        <dsp:cNvPr id="0" name=""/>
        <dsp:cNvSpPr/>
      </dsp:nvSpPr>
      <dsp:spPr>
        <a:xfrm rot="5400000">
          <a:off x="5301148" y="717838"/>
          <a:ext cx="1064939" cy="54904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u="sng" kern="1200" dirty="0">
              <a:solidFill>
                <a:schemeClr val="tx2"/>
              </a:solidFill>
            </a:rPr>
            <a:t>Pas de plafonnement des honoraires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solidFill>
                <a:schemeClr val="tx2"/>
              </a:solidFill>
            </a:rPr>
            <a:t>Prise en charge par Assurance Maladie Obligatoire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solidFill>
                <a:schemeClr val="tx2"/>
              </a:solidFill>
            </a:rPr>
            <a:t>Prise en charge selon la Complémentaire</a:t>
          </a:r>
        </a:p>
      </dsp:txBody>
      <dsp:txXfrm rot="-5400000">
        <a:off x="3088386" y="2982586"/>
        <a:ext cx="5438478" cy="960967"/>
      </dsp:txXfrm>
    </dsp:sp>
    <dsp:sp modelId="{246864C7-CBD7-44E6-90B7-13B32E94996F}">
      <dsp:nvSpPr>
        <dsp:cNvPr id="0" name=""/>
        <dsp:cNvSpPr/>
      </dsp:nvSpPr>
      <dsp:spPr>
        <a:xfrm>
          <a:off x="0" y="2797483"/>
          <a:ext cx="3088386" cy="133117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Panier « tarifs libres»</a:t>
          </a:r>
        </a:p>
      </dsp:txBody>
      <dsp:txXfrm>
        <a:off x="64983" y="2862466"/>
        <a:ext cx="2958420" cy="1201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BE55B-6F61-410D-88C5-32FFA2FC683E}">
      <dsp:nvSpPr>
        <dsp:cNvPr id="0" name=""/>
        <dsp:cNvSpPr/>
      </dsp:nvSpPr>
      <dsp:spPr>
        <a:xfrm rot="5400000">
          <a:off x="5304527" y="-2081865"/>
          <a:ext cx="1058180" cy="54904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>
              <a:solidFill>
                <a:schemeClr val="tx2"/>
              </a:solidFill>
            </a:rPr>
            <a:t>46 % du volume d’actes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>
              <a:solidFill>
                <a:schemeClr val="tx2"/>
              </a:solidFill>
            </a:rPr>
            <a:t>35 % du volume d’honoraires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2"/>
            </a:solidFill>
          </a:endParaRPr>
        </a:p>
      </dsp:txBody>
      <dsp:txXfrm rot="-5400000">
        <a:off x="3088385" y="185933"/>
        <a:ext cx="5438808" cy="954868"/>
      </dsp:txXfrm>
    </dsp:sp>
    <dsp:sp modelId="{30AEED61-31BF-4909-919D-E8A314B0BF66}">
      <dsp:nvSpPr>
        <dsp:cNvPr id="0" name=""/>
        <dsp:cNvSpPr/>
      </dsp:nvSpPr>
      <dsp:spPr>
        <a:xfrm>
          <a:off x="0" y="2004"/>
          <a:ext cx="3088386" cy="132272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Panier « reste à charge zéro »</a:t>
          </a:r>
        </a:p>
      </dsp:txBody>
      <dsp:txXfrm>
        <a:off x="64570" y="66574"/>
        <a:ext cx="2959246" cy="1193585"/>
      </dsp:txXfrm>
    </dsp:sp>
    <dsp:sp modelId="{BFEC24D8-9BD6-4918-9065-6C8451016B26}">
      <dsp:nvSpPr>
        <dsp:cNvPr id="0" name=""/>
        <dsp:cNvSpPr/>
      </dsp:nvSpPr>
      <dsp:spPr>
        <a:xfrm rot="5400000">
          <a:off x="5304527" y="-693004"/>
          <a:ext cx="1058180" cy="54904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>
              <a:solidFill>
                <a:schemeClr val="tx2"/>
              </a:solidFill>
            </a:rPr>
            <a:t>25 % du volume d’actes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>
              <a:solidFill>
                <a:schemeClr val="tx2"/>
              </a:solidFill>
            </a:rPr>
            <a:t>34 %  du volume d’honoraires </a:t>
          </a:r>
        </a:p>
      </dsp:txBody>
      <dsp:txXfrm rot="-5400000">
        <a:off x="3088385" y="1574794"/>
        <a:ext cx="5438808" cy="954868"/>
      </dsp:txXfrm>
    </dsp:sp>
    <dsp:sp modelId="{ADF8331D-1ED0-4810-B098-FF5A8665715F}">
      <dsp:nvSpPr>
        <dsp:cNvPr id="0" name=""/>
        <dsp:cNvSpPr/>
      </dsp:nvSpPr>
      <dsp:spPr>
        <a:xfrm>
          <a:off x="0" y="1390865"/>
          <a:ext cx="3088386" cy="132272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Panier « reste à charge maitrisé »</a:t>
          </a:r>
        </a:p>
      </dsp:txBody>
      <dsp:txXfrm>
        <a:off x="64570" y="1455435"/>
        <a:ext cx="2959246" cy="1193585"/>
      </dsp:txXfrm>
    </dsp:sp>
    <dsp:sp modelId="{D478BA6E-F5BD-4A4F-A140-8C8B9CC7B92C}">
      <dsp:nvSpPr>
        <dsp:cNvPr id="0" name=""/>
        <dsp:cNvSpPr/>
      </dsp:nvSpPr>
      <dsp:spPr>
        <a:xfrm rot="5400000">
          <a:off x="5304527" y="695857"/>
          <a:ext cx="1058180" cy="54904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u="none" kern="1200" dirty="0">
              <a:solidFill>
                <a:schemeClr val="tx2"/>
              </a:solidFill>
            </a:rPr>
            <a:t>29 % du volume d’actes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>
              <a:solidFill>
                <a:schemeClr val="tx2"/>
              </a:solidFill>
            </a:rPr>
            <a:t>31 % du volume d’honoraires</a:t>
          </a:r>
        </a:p>
      </dsp:txBody>
      <dsp:txXfrm rot="-5400000">
        <a:off x="3088385" y="2963655"/>
        <a:ext cx="5438808" cy="954868"/>
      </dsp:txXfrm>
    </dsp:sp>
    <dsp:sp modelId="{246864C7-CBD7-44E6-90B7-13B32E94996F}">
      <dsp:nvSpPr>
        <dsp:cNvPr id="0" name=""/>
        <dsp:cNvSpPr/>
      </dsp:nvSpPr>
      <dsp:spPr>
        <a:xfrm>
          <a:off x="0" y="2779726"/>
          <a:ext cx="3088386" cy="132272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Panier « tarifs libres»</a:t>
          </a:r>
        </a:p>
      </dsp:txBody>
      <dsp:txXfrm>
        <a:off x="64570" y="2844296"/>
        <a:ext cx="2959246" cy="11935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6BDE8-8208-4146-AA96-BBFF87E6EBA9}">
      <dsp:nvSpPr>
        <dsp:cNvPr id="0" name=""/>
        <dsp:cNvSpPr/>
      </dsp:nvSpPr>
      <dsp:spPr>
        <a:xfrm rot="5400000">
          <a:off x="1464355" y="951178"/>
          <a:ext cx="919754" cy="15304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92B71-C26D-4040-A41A-33FB1DB368BD}">
      <dsp:nvSpPr>
        <dsp:cNvPr id="0" name=""/>
        <dsp:cNvSpPr/>
      </dsp:nvSpPr>
      <dsp:spPr>
        <a:xfrm>
          <a:off x="1310825" y="1408453"/>
          <a:ext cx="1381699" cy="121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>
              <a:solidFill>
                <a:schemeClr val="tx2"/>
              </a:solidFill>
            </a:rPr>
            <a:t>2019</a:t>
          </a:r>
        </a:p>
      </dsp:txBody>
      <dsp:txXfrm>
        <a:off x="1310825" y="1408453"/>
        <a:ext cx="1381699" cy="1211140"/>
      </dsp:txXfrm>
    </dsp:sp>
    <dsp:sp modelId="{F1184E96-9D8C-41C3-A9DF-A1E289BC77FA}">
      <dsp:nvSpPr>
        <dsp:cNvPr id="0" name=""/>
        <dsp:cNvSpPr/>
      </dsp:nvSpPr>
      <dsp:spPr>
        <a:xfrm>
          <a:off x="2431827" y="838505"/>
          <a:ext cx="260698" cy="260698"/>
        </a:xfrm>
        <a:prstGeom prst="triangle">
          <a:avLst>
            <a:gd name="adj" fmla="val 100000"/>
          </a:avLst>
        </a:prstGeom>
        <a:solidFill>
          <a:schemeClr val="accent1">
            <a:alpha val="90000"/>
            <a:hueOff val="0"/>
            <a:satOff val="0"/>
            <a:lumOff val="0"/>
            <a:alphaOff val="-6667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44148-1149-44B8-A785-366380821473}">
      <dsp:nvSpPr>
        <dsp:cNvPr id="0" name=""/>
        <dsp:cNvSpPr/>
      </dsp:nvSpPr>
      <dsp:spPr>
        <a:xfrm rot="5400000">
          <a:off x="3155825" y="532622"/>
          <a:ext cx="919754" cy="15304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83300-B9A6-4F40-9F39-B9EE047B616C}">
      <dsp:nvSpPr>
        <dsp:cNvPr id="0" name=""/>
        <dsp:cNvSpPr/>
      </dsp:nvSpPr>
      <dsp:spPr>
        <a:xfrm>
          <a:off x="3002295" y="989897"/>
          <a:ext cx="1381699" cy="121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>
              <a:solidFill>
                <a:schemeClr val="tx2"/>
              </a:solidFill>
            </a:rPr>
            <a:t>2020</a:t>
          </a:r>
        </a:p>
      </dsp:txBody>
      <dsp:txXfrm>
        <a:off x="3002295" y="989897"/>
        <a:ext cx="1381699" cy="1211140"/>
      </dsp:txXfrm>
    </dsp:sp>
    <dsp:sp modelId="{1F352073-7E87-48EC-A33A-D3032996FCEA}">
      <dsp:nvSpPr>
        <dsp:cNvPr id="0" name=""/>
        <dsp:cNvSpPr/>
      </dsp:nvSpPr>
      <dsp:spPr>
        <a:xfrm>
          <a:off x="4123297" y="419949"/>
          <a:ext cx="260698" cy="260698"/>
        </a:xfrm>
        <a:prstGeom prst="triangle">
          <a:avLst>
            <a:gd name="adj" fmla="val 10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BE07F-05E3-4A20-83E5-34E3B8801B93}">
      <dsp:nvSpPr>
        <dsp:cNvPr id="0" name=""/>
        <dsp:cNvSpPr/>
      </dsp:nvSpPr>
      <dsp:spPr>
        <a:xfrm rot="5400000">
          <a:off x="4847295" y="114066"/>
          <a:ext cx="919754" cy="15304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1C0170-576C-45C8-9C5D-EECE192AA6B3}">
      <dsp:nvSpPr>
        <dsp:cNvPr id="0" name=""/>
        <dsp:cNvSpPr/>
      </dsp:nvSpPr>
      <dsp:spPr>
        <a:xfrm>
          <a:off x="4693765" y="571341"/>
          <a:ext cx="1381699" cy="121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>
              <a:solidFill>
                <a:schemeClr val="tx2"/>
              </a:solidFill>
            </a:rPr>
            <a:t>2021</a:t>
          </a:r>
        </a:p>
      </dsp:txBody>
      <dsp:txXfrm>
        <a:off x="4693765" y="571341"/>
        <a:ext cx="1381699" cy="1211140"/>
      </dsp:txXfrm>
    </dsp:sp>
    <dsp:sp modelId="{2D079309-E28D-4921-A9A3-D2DC2710B520}">
      <dsp:nvSpPr>
        <dsp:cNvPr id="0" name=""/>
        <dsp:cNvSpPr/>
      </dsp:nvSpPr>
      <dsp:spPr>
        <a:xfrm>
          <a:off x="5814767" y="1393"/>
          <a:ext cx="260698" cy="260698"/>
        </a:xfrm>
        <a:prstGeom prst="triangle">
          <a:avLst>
            <a:gd name="adj" fmla="val 100000"/>
          </a:avLst>
        </a:prstGeom>
        <a:solidFill>
          <a:schemeClr val="accent1">
            <a:alpha val="90000"/>
            <a:hueOff val="0"/>
            <a:satOff val="0"/>
            <a:lumOff val="0"/>
            <a:alphaOff val="-33333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16AD6-661F-4187-BBAE-A469329A7F79}">
      <dsp:nvSpPr>
        <dsp:cNvPr id="0" name=""/>
        <dsp:cNvSpPr/>
      </dsp:nvSpPr>
      <dsp:spPr>
        <a:xfrm rot="5400000">
          <a:off x="6538765" y="-304489"/>
          <a:ext cx="919754" cy="153045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2DA44-1418-4EFB-9BE2-6A9FEB13B975}">
      <dsp:nvSpPr>
        <dsp:cNvPr id="0" name=""/>
        <dsp:cNvSpPr/>
      </dsp:nvSpPr>
      <dsp:spPr>
        <a:xfrm>
          <a:off x="6385236" y="152785"/>
          <a:ext cx="1381699" cy="1211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>
              <a:solidFill>
                <a:schemeClr val="tx2"/>
              </a:solidFill>
            </a:rPr>
            <a:t>2022</a:t>
          </a:r>
        </a:p>
      </dsp:txBody>
      <dsp:txXfrm>
        <a:off x="6385236" y="152785"/>
        <a:ext cx="1381699" cy="1211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7ACB2-14B1-47A1-8EEF-A00E8D0EB1E8}" type="datetimeFigureOut">
              <a:rPr lang="fr-FR" smtClean="0"/>
              <a:t>01/02/2019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739775"/>
            <a:ext cx="59245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28622-0822-46B9-BC8F-4FEDB19E0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172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338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REUNION SERVICE REGIONALE CDC    01/10/2018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54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REUNION SERVICE REGIONALE CDC    01/10/2018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54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REUNION SERVICE REGIONALE CDC    01/10/2018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742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619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235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3112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3528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5482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610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99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9017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69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90171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70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771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733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198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198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3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REUNION SERVICE REGIONALE CDC    01/10/2018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54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REUNION SERVICE REGIONALE CDC    01/10/2018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728622-0822-46B9-BC8F-4FEDB19E0EA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5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</p:spPr>
        <p:txBody>
          <a:bodyPr anchor="b" anchorCtr="0">
            <a:noAutofit/>
          </a:bodyPr>
          <a:lstStyle>
            <a:lvl1pPr>
              <a:defRPr sz="7200" cap="all" baseline="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001516"/>
            <a:ext cx="7776864" cy="1460500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A1F0-D50B-4C6F-AB5C-E0E14376A28B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52092"/>
            <a:ext cx="9144000" cy="98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93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E11E-6BAE-4844-B21D-09DD277D9F92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74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</p:spPr>
        <p:txBody>
          <a:bodyPr anchor="b">
            <a:normAutofit/>
          </a:bodyPr>
          <a:lstStyle>
            <a:lvl1pPr marL="0" indent="0">
              <a:buNone/>
              <a:defRPr sz="2600" b="1">
                <a:solidFill>
                  <a:schemeClr val="accent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C776-C3D6-4E10-BC6A-00D59DC90D76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69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9CA5-FE3B-4059-BAC6-C9E13AB8DDD7}" type="datetime1">
              <a:rPr lang="fr-FR" smtClean="0"/>
              <a:t>01/02/2019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24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</p:spPr>
        <p:txBody>
          <a:bodyPr anchor="b">
            <a:noAutofit/>
          </a:bodyPr>
          <a:lstStyle>
            <a:lvl1pPr marL="0" indent="0">
              <a:buNone/>
              <a:defRPr sz="26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</p:spPr>
        <p:txBody>
          <a:bodyPr/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 sz="2600"/>
            </a:lvl1pPr>
            <a:lvl2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 sz="2600"/>
            </a:lvl2pPr>
            <a:lvl3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 sz="2600"/>
            </a:lvl3pPr>
            <a:lvl4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 sz="2600"/>
            </a:lvl4pPr>
            <a:lvl5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defRPr sz="2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</p:spPr>
        <p:txBody>
          <a:bodyPr anchor="b">
            <a:noAutofit/>
          </a:bodyPr>
          <a:lstStyle>
            <a:lvl1pPr marL="0" indent="0">
              <a:buNone/>
              <a:defRPr sz="26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</p:spPr>
        <p:txBody>
          <a:bodyPr/>
          <a:lstStyle>
            <a:lvl1pPr>
              <a:lnSpc>
                <a:spcPct val="100000"/>
              </a:lnSpc>
              <a:defRPr sz="2600"/>
            </a:lvl1pPr>
            <a:lvl2pPr>
              <a:lnSpc>
                <a:spcPct val="100000"/>
              </a:lnSpc>
              <a:defRPr sz="2600"/>
            </a:lvl2pPr>
            <a:lvl3pPr>
              <a:lnSpc>
                <a:spcPct val="100000"/>
              </a:lnSpc>
              <a:defRPr sz="2600"/>
            </a:lvl3pPr>
            <a:lvl4pPr>
              <a:lnSpc>
                <a:spcPct val="100000"/>
              </a:lnSpc>
              <a:defRPr sz="2600"/>
            </a:lvl4pPr>
            <a:lvl5pPr>
              <a:lnSpc>
                <a:spcPct val="100000"/>
              </a:lnSpc>
              <a:defRPr sz="2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A59B-9000-4E45-B865-A97823274079}" type="datetime1">
              <a:rPr lang="fr-FR" smtClean="0"/>
              <a:t>01/02/2019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96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5015-4115-4FDF-B016-FF2759202B6C}" type="datetime1">
              <a:rPr lang="fr-FR" smtClean="0"/>
              <a:t>01/02/2019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56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4B23-9DB2-43FB-843A-099BA6837323}" type="datetime1">
              <a:rPr lang="fr-FR" smtClean="0"/>
              <a:t>01/02/2019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88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043658"/>
            <a:ext cx="9144000" cy="1225550"/>
          </a:xfrm>
        </p:spPr>
        <p:txBody>
          <a:bodyPr lIns="360000" tIns="0" rIns="360000" bIns="0" anchor="b" anchorCtr="0">
            <a:noAutofit/>
          </a:bodyPr>
          <a:lstStyle>
            <a:lvl1pPr>
              <a:defRPr sz="9600" cap="all" baseline="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125192"/>
            <a:ext cx="9144000" cy="1460500"/>
          </a:xfrm>
        </p:spPr>
        <p:txBody>
          <a:bodyPr lIns="360000" tIns="0" rIns="360000" bIns="0">
            <a:norm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A1F0-D50B-4C6F-AB5C-E0E14376A28B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23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35875-BD6F-4F3A-A698-8E0EA2295F25}" type="datetime1">
              <a:rPr lang="fr-FR" smtClean="0"/>
              <a:t>01/02/2019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84000" y="5377780"/>
            <a:ext cx="576000" cy="180000"/>
          </a:xfrm>
          <a:prstGeom prst="rect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/>
              <a:t>RESTREINT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30823-87B8-4C1D-8BE4-5708F017B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7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2" r:id="rId8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900"/>
        </a:spcBef>
        <a:spcAft>
          <a:spcPts val="900"/>
        </a:spcAft>
        <a:buClr>
          <a:schemeClr val="accent3"/>
        </a:buClr>
        <a:buSzPct val="8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900"/>
        </a:spcBef>
        <a:spcAft>
          <a:spcPts val="900"/>
        </a:spcAft>
        <a:buClr>
          <a:schemeClr val="accent3"/>
        </a:buClr>
        <a:buFont typeface="Wingdings" panose="05000000000000000000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spcAft>
          <a:spcPts val="900"/>
        </a:spcAft>
        <a:buClr>
          <a:schemeClr val="accent3"/>
        </a:buClr>
        <a:buFont typeface="Courier New" panose="02070309020205020404" pitchFamily="49" charset="0"/>
        <a:buChar char="o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spcAft>
          <a:spcPts val="900"/>
        </a:spcAft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spcAft>
          <a:spcPts val="900"/>
        </a:spcAft>
        <a:buClr>
          <a:schemeClr val="accent3"/>
        </a:buClr>
        <a:buFont typeface="Calibri" panose="020F0502020204030204" pitchFamily="34" charset="0"/>
        <a:buChar char="─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539552" y="3001516"/>
            <a:ext cx="8136904" cy="1460500"/>
          </a:xfrm>
        </p:spPr>
        <p:txBody>
          <a:bodyPr>
            <a:normAutofit/>
          </a:bodyPr>
          <a:lstStyle/>
          <a:p>
            <a:r>
              <a:rPr lang="fr-FR" i="1" dirty="0"/>
              <a:t>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16024" cy="180000"/>
          </a:xfrm>
        </p:spPr>
        <p:txBody>
          <a:bodyPr/>
          <a:lstStyle/>
          <a:p>
            <a:r>
              <a:rPr lang="fr-FR" dirty="0" smtClean="0"/>
              <a:t>1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9228"/>
            <a:ext cx="5904656" cy="4176464"/>
          </a:xfrm>
          <a:prstGeom prst="rect">
            <a:avLst/>
          </a:prstGeom>
          <a:noFill/>
          <a:ln w="9525" cmpd="sng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5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>
                <a:latin typeface="+mj-lt"/>
                <a:ea typeface="+mj-ea"/>
                <a:cs typeface="+mj-cs"/>
              </a:rPr>
              <a:t>2. Rééquilibrage de l’activité dentaire</a:t>
            </a:r>
          </a:p>
          <a:p>
            <a:pPr marL="0" indent="0" algn="ctr">
              <a:spcBef>
                <a:spcPct val="0"/>
              </a:spcBef>
              <a:buNone/>
            </a:pPr>
            <a:endParaRPr lang="fr-FR" sz="3200" b="1" dirty="0">
              <a:latin typeface="+mj-lt"/>
              <a:ea typeface="+mj-ea"/>
              <a:cs typeface="+mj-cs"/>
            </a:endParaRP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026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936104"/>
          </a:xfrm>
        </p:spPr>
        <p:txBody>
          <a:bodyPr>
            <a:normAutofit/>
          </a:bodyPr>
          <a:lstStyle/>
          <a:p>
            <a:r>
              <a:rPr lang="da-DK" sz="3200" b="1" dirty="0"/>
              <a:t>Revalorisation des actes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7300"/>
            <a:ext cx="8579296" cy="4059932"/>
          </a:xfrm>
        </p:spPr>
        <p:txBody>
          <a:bodyPr>
            <a:normAutofit fontScale="25000" lnSpcReduction="20000"/>
          </a:bodyPr>
          <a:lstStyle/>
          <a:p>
            <a:r>
              <a:rPr lang="fr-FR" sz="8000" dirty="0"/>
              <a:t>Revalorisation progressive des soins bucco-dentaires fréquents :</a:t>
            </a:r>
          </a:p>
          <a:p>
            <a:pPr lvl="1"/>
            <a:r>
              <a:rPr lang="fr-FR" sz="8000" dirty="0"/>
              <a:t>restaurations coronaires à hauteur de 48,5 %</a:t>
            </a:r>
          </a:p>
          <a:p>
            <a:pPr lvl="1"/>
            <a:r>
              <a:rPr lang="fr-FR" sz="8000" dirty="0"/>
              <a:t>actes d’endodontie à hauteur de 27%</a:t>
            </a:r>
          </a:p>
          <a:p>
            <a:pPr lvl="1"/>
            <a:r>
              <a:rPr lang="fr-FR" sz="8000" dirty="0"/>
              <a:t>inlay-onlay à hauteur de 150 %</a:t>
            </a:r>
          </a:p>
          <a:p>
            <a:pPr lvl="1"/>
            <a:r>
              <a:rPr lang="fr-FR" sz="8000" dirty="0"/>
              <a:t>scellements de sillons à hauteur de 20%</a:t>
            </a:r>
          </a:p>
          <a:p>
            <a:pPr lvl="1"/>
            <a:r>
              <a:rPr lang="fr-FR" sz="8000" dirty="0"/>
              <a:t>actes chirurgicaux sur dents temporaires à hauteur de 49% et sur dents définitives à hauteur de 16 %</a:t>
            </a:r>
          </a:p>
          <a:p>
            <a:r>
              <a:rPr lang="fr-FR" sz="8000" dirty="0"/>
              <a:t>Revalorisation de la base de remboursement des couronnes à hauteur de 9%</a:t>
            </a:r>
          </a:p>
          <a:p>
            <a:r>
              <a:rPr lang="fr-FR" sz="8000" dirty="0"/>
              <a:t>Base de remboursement de l’inlay-</a:t>
            </a:r>
            <a:r>
              <a:rPr lang="fr-FR" sz="8000" dirty="0" err="1"/>
              <a:t>core</a:t>
            </a:r>
            <a:r>
              <a:rPr lang="fr-FR" sz="8000" dirty="0"/>
              <a:t> diminuée de 26, 5 % </a:t>
            </a:r>
          </a:p>
          <a:p>
            <a:pPr marL="0" indent="0" algn="ctr">
              <a:buNone/>
            </a:pPr>
            <a:endParaRPr lang="fr-FR" sz="8000" b="1" i="1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5017740"/>
            <a:ext cx="46805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i="1" dirty="0" smtClean="0"/>
          </a:p>
          <a:p>
            <a:pPr algn="ctr"/>
            <a:r>
              <a:rPr lang="fr-FR" b="1" i="1" dirty="0" smtClean="0"/>
              <a:t>Date </a:t>
            </a:r>
            <a:r>
              <a:rPr lang="fr-FR" b="1" i="1" dirty="0"/>
              <a:t>d’effet au 1° avril </a:t>
            </a:r>
            <a:r>
              <a:rPr lang="fr-FR" b="1" i="1" dirty="0" smtClean="0"/>
              <a:t>2019 pour certains actes</a:t>
            </a:r>
            <a:endParaRPr lang="fr-FR" b="1" dirty="0"/>
          </a:p>
          <a:p>
            <a:pPr algn="ctr"/>
            <a:endParaRPr lang="fr-FR" dirty="0"/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>
          <a:xfrm>
            <a:off x="107504" y="5495893"/>
            <a:ext cx="216024" cy="180000"/>
          </a:xfrm>
          <a:prstGeom prst="rect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94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864096"/>
          </a:xfrm>
        </p:spPr>
        <p:txBody>
          <a:bodyPr>
            <a:normAutofit/>
          </a:bodyPr>
          <a:lstStyle/>
          <a:p>
            <a:r>
              <a:rPr lang="da-DK" sz="3200" b="1" dirty="0"/>
              <a:t>Valorisation des actes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73324"/>
            <a:ext cx="8579296" cy="3456384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fr-FR" sz="9600" dirty="0"/>
              <a:t>Soins conservateurs et autres actes :</a:t>
            </a:r>
          </a:p>
          <a:p>
            <a:pPr lvl="1"/>
            <a:r>
              <a:rPr lang="fr-FR" sz="7600" dirty="0"/>
              <a:t>Parage de plaie de la pulpe d’une dent avec coiffage </a:t>
            </a:r>
            <a:r>
              <a:rPr lang="fr-FR" sz="7600" dirty="0" smtClean="0"/>
              <a:t>direct (HBFD010</a:t>
            </a:r>
            <a:r>
              <a:rPr lang="fr-FR" sz="7600" dirty="0"/>
              <a:t>) à hauteur de 60 €</a:t>
            </a:r>
          </a:p>
          <a:p>
            <a:pPr lvl="1"/>
            <a:r>
              <a:rPr lang="fr-FR" sz="7400" dirty="0" smtClean="0"/>
              <a:t>Scellement </a:t>
            </a:r>
            <a:r>
              <a:rPr lang="fr-FR" sz="7400" dirty="0"/>
              <a:t>de sillons des molaires </a:t>
            </a:r>
            <a:r>
              <a:rPr lang="fr-FR" sz="7400" dirty="0" smtClean="0"/>
              <a:t>étendu </a:t>
            </a:r>
            <a:r>
              <a:rPr lang="fr-FR" sz="7400" dirty="0"/>
              <a:t>jusqu’à 16 ans</a:t>
            </a:r>
          </a:p>
          <a:p>
            <a:pPr lvl="1"/>
            <a:r>
              <a:rPr lang="fr-FR" sz="7400" dirty="0"/>
              <a:t>Pose de vernis fluoré pour les enfants de 6 à 9 ans avec risque carieux  individuel (RCI) élevé , fréquence biannuelle , à hauteur de 25 €  </a:t>
            </a:r>
          </a:p>
          <a:p>
            <a:pPr lvl="1"/>
            <a:r>
              <a:rPr lang="fr-FR" sz="7400" dirty="0"/>
              <a:t>Consultation d’urgence de 8 h à 20 h permettant la rémunération du geste opératoire destiné à soulager la douleur consécutive à une infection ou une inflammation pulpaire , en cas d’urgence</a:t>
            </a:r>
            <a:r>
              <a:rPr lang="fr-FR" sz="7400" dirty="0" smtClean="0"/>
              <a:t>.</a:t>
            </a:r>
            <a:endParaRPr lang="fr-FR" sz="7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482559"/>
            <a:ext cx="288032" cy="180000"/>
          </a:xfrm>
        </p:spPr>
        <p:txBody>
          <a:bodyPr/>
          <a:lstStyle/>
          <a:p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971600" y="4729708"/>
            <a:ext cx="74888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i="1" dirty="0" smtClean="0"/>
          </a:p>
          <a:p>
            <a:pPr algn="ctr"/>
            <a:r>
              <a:rPr lang="fr-FR" b="1" i="1" dirty="0" smtClean="0"/>
              <a:t>Date </a:t>
            </a:r>
            <a:r>
              <a:rPr lang="fr-FR" b="1" i="1" dirty="0"/>
              <a:t>d’effet au 1° avril </a:t>
            </a:r>
            <a:r>
              <a:rPr lang="fr-FR" b="1" i="1" dirty="0" smtClean="0"/>
              <a:t>2019</a:t>
            </a:r>
            <a:r>
              <a:rPr lang="fr-FR" i="1" dirty="0"/>
              <a:t> – Modification de la liste actes remboursables</a:t>
            </a:r>
            <a:endParaRPr lang="fr-FR" b="1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2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1368152"/>
          </a:xfrm>
        </p:spPr>
        <p:txBody>
          <a:bodyPr>
            <a:normAutofit/>
          </a:bodyPr>
          <a:lstStyle/>
          <a:p>
            <a:r>
              <a:rPr lang="da-DK" sz="3200" b="1" dirty="0"/>
              <a:t>Valorisation des actes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16445"/>
            <a:ext cx="8579296" cy="319723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sz="7600" dirty="0" smtClean="0"/>
              <a:t>Examen </a:t>
            </a:r>
            <a:r>
              <a:rPr lang="fr-FR" sz="7600" dirty="0"/>
              <a:t>de prévention bucco-dentaire  </a:t>
            </a:r>
            <a:r>
              <a:rPr lang="fr-FR" sz="7600" b="1" dirty="0" smtClean="0"/>
              <a:t>:</a:t>
            </a:r>
          </a:p>
          <a:p>
            <a:pPr marL="0" indent="0">
              <a:buNone/>
            </a:pPr>
            <a:endParaRPr lang="fr-FR" sz="7600" b="1" dirty="0"/>
          </a:p>
          <a:p>
            <a:pPr lvl="1"/>
            <a:r>
              <a:rPr lang="fr-FR" sz="7600" dirty="0"/>
              <a:t>Elargissement aux enfants de 3 ans</a:t>
            </a:r>
          </a:p>
          <a:p>
            <a:pPr lvl="1">
              <a:lnSpc>
                <a:spcPct val="120000"/>
              </a:lnSpc>
            </a:pPr>
            <a:r>
              <a:rPr lang="fr-FR" sz="7600" dirty="0"/>
              <a:t>Facturation EBD et radio panoramique </a:t>
            </a:r>
            <a:r>
              <a:rPr lang="fr-FR" sz="7600" dirty="0" smtClean="0"/>
              <a:t>(code acte spécifique à 54 </a:t>
            </a:r>
            <a:r>
              <a:rPr lang="fr-FR" sz="7600" dirty="0"/>
              <a:t>€)</a:t>
            </a:r>
          </a:p>
          <a:p>
            <a:pPr marL="0" indent="0">
              <a:buNone/>
            </a:pPr>
            <a:endParaRPr lang="fr-FR" sz="7400" dirty="0" smtClean="0"/>
          </a:p>
          <a:p>
            <a:pPr marL="0" indent="0">
              <a:buNone/>
            </a:pPr>
            <a:endParaRPr lang="fr-FR" sz="7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27984" y="5521796"/>
            <a:ext cx="216024" cy="160234"/>
          </a:xfrm>
        </p:spPr>
        <p:txBody>
          <a:bodyPr/>
          <a:lstStyle/>
          <a:p>
            <a:r>
              <a:rPr lang="fr-FR" dirty="0" smtClean="0"/>
              <a:t>13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195736" y="4778925"/>
            <a:ext cx="46805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i="1" dirty="0" smtClean="0"/>
          </a:p>
          <a:p>
            <a:pPr algn="ctr"/>
            <a:r>
              <a:rPr lang="fr-FR" b="1" i="1" dirty="0" smtClean="0"/>
              <a:t>Date </a:t>
            </a:r>
            <a:r>
              <a:rPr lang="fr-FR" b="1" i="1" dirty="0"/>
              <a:t>d’effet au 1° avril 2019</a:t>
            </a:r>
            <a:endParaRPr lang="fr-FR" b="1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65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3200" b="1" dirty="0"/>
              <a:t>Prise en charge de patients en situation spécifique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85292"/>
            <a:ext cx="8579296" cy="4131940"/>
          </a:xfrm>
        </p:spPr>
        <p:txBody>
          <a:bodyPr>
            <a:normAutofit fontScale="25000" lnSpcReduction="20000"/>
          </a:bodyPr>
          <a:lstStyle/>
          <a:p>
            <a:r>
              <a:rPr lang="fr-FR" sz="8000" dirty="0"/>
              <a:t>Patient diabétique en ALD  :</a:t>
            </a:r>
          </a:p>
          <a:p>
            <a:pPr lvl="1"/>
            <a:r>
              <a:rPr lang="fr-FR" sz="8000" dirty="0"/>
              <a:t>Bilan parodontal </a:t>
            </a:r>
            <a:r>
              <a:rPr lang="fr-FR" sz="8000" dirty="0" smtClean="0"/>
              <a:t>(50 </a:t>
            </a:r>
            <a:r>
              <a:rPr lang="fr-FR" sz="8000" dirty="0"/>
              <a:t>€)</a:t>
            </a:r>
          </a:p>
          <a:p>
            <a:pPr lvl="1"/>
            <a:r>
              <a:rPr lang="fr-FR" sz="8000" dirty="0"/>
              <a:t>Assainissement  parodontal (80 € par sextant)</a:t>
            </a:r>
          </a:p>
          <a:p>
            <a:r>
              <a:rPr lang="fr-FR" sz="8000" dirty="0"/>
              <a:t>Patient en situation de handicap sévère </a:t>
            </a:r>
            <a:r>
              <a:rPr lang="fr-FR" sz="8000" b="1" dirty="0"/>
              <a:t>:</a:t>
            </a:r>
          </a:p>
          <a:p>
            <a:pPr lvl="1"/>
            <a:r>
              <a:rPr lang="fr-FR" sz="8000" dirty="0"/>
              <a:t>Supplément facturable une fois par séance , </a:t>
            </a:r>
            <a:r>
              <a:rPr lang="fr-FR" sz="8000" dirty="0" smtClean="0"/>
              <a:t>avec ou sans </a:t>
            </a:r>
            <a:r>
              <a:rPr lang="fr-FR" sz="8000" dirty="0"/>
              <a:t>sédation </a:t>
            </a:r>
            <a:r>
              <a:rPr lang="fr-FR" sz="8000" dirty="0" smtClean="0"/>
              <a:t>consciente, </a:t>
            </a:r>
            <a:r>
              <a:rPr lang="fr-FR" sz="8000" dirty="0"/>
              <a:t>avec ou sans MEOPA, à hauteur de 100 € </a:t>
            </a:r>
          </a:p>
          <a:p>
            <a:r>
              <a:rPr lang="fr-FR" sz="8000" dirty="0"/>
              <a:t>Patient sous anticoagulant :</a:t>
            </a:r>
          </a:p>
          <a:p>
            <a:pPr lvl="1"/>
            <a:r>
              <a:rPr lang="fr-FR" sz="8000" dirty="0"/>
              <a:t>Application d’un supplément de 20 € pour les soins chirurgicaux prodigués aux patients en ALD bénéficiant d’un traitement par médicament anticoagulant (AVK ou AOD</a:t>
            </a:r>
            <a:r>
              <a:rPr lang="fr-FR" sz="8000" dirty="0" smtClean="0"/>
              <a:t>)</a:t>
            </a:r>
          </a:p>
          <a:p>
            <a:pPr lvl="1"/>
            <a:endParaRPr lang="fr-FR" sz="8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600" y="4991857"/>
            <a:ext cx="74888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i="1" dirty="0" smtClean="0"/>
          </a:p>
          <a:p>
            <a:pPr algn="ctr"/>
            <a:r>
              <a:rPr lang="fr-FR" b="1" i="1" dirty="0" smtClean="0"/>
              <a:t>Date </a:t>
            </a:r>
            <a:r>
              <a:rPr lang="fr-FR" b="1" i="1" dirty="0"/>
              <a:t>d’effet au 1° avril </a:t>
            </a:r>
            <a:r>
              <a:rPr lang="fr-FR" b="1" i="1" dirty="0" smtClean="0"/>
              <a:t>2019</a:t>
            </a:r>
            <a:r>
              <a:rPr lang="fr-FR" i="1" dirty="0"/>
              <a:t> – Modification de la liste actes remboursables</a:t>
            </a:r>
            <a:endParaRPr lang="fr-FR" b="1" dirty="0"/>
          </a:p>
          <a:p>
            <a:pPr algn="ctr"/>
            <a:endParaRPr lang="fr-FR" dirty="0"/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>
          <a:xfrm>
            <a:off x="0" y="5477921"/>
            <a:ext cx="216024" cy="180000"/>
          </a:xfrm>
          <a:prstGeom prst="rect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227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3.</a:t>
            </a:r>
            <a:r>
              <a:rPr lang="fr-FR" sz="3200" dirty="0"/>
              <a:t> </a:t>
            </a:r>
            <a:r>
              <a:rPr lang="fr-FR" sz="3200" b="1" dirty="0"/>
              <a:t>Revalorisations tarifaires  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3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66836"/>
            <a:ext cx="9144000" cy="952500"/>
          </a:xfrm>
        </p:spPr>
        <p:txBody>
          <a:bodyPr>
            <a:normAutofit/>
          </a:bodyPr>
          <a:lstStyle/>
          <a:p>
            <a:pPr algn="ctr"/>
            <a:r>
              <a:rPr lang="da-DK" sz="3200" b="1" dirty="0"/>
              <a:t>Exemple de revalorisation tarifaire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7260"/>
            <a:ext cx="9144000" cy="43200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400" dirty="0"/>
              <a:t>Restauration d’une dent par matériau inséré en phase plastique, avec ancrage radiculaire  </a:t>
            </a:r>
          </a:p>
        </p:txBody>
      </p:sp>
      <p:sp>
        <p:nvSpPr>
          <p:cNvPr id="7" name="Ellipse 6"/>
          <p:cNvSpPr/>
          <p:nvPr/>
        </p:nvSpPr>
        <p:spPr>
          <a:xfrm>
            <a:off x="37379" y="2655197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79,53 €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2065412"/>
            <a:ext cx="144016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Jusqu’au 30/03/19</a:t>
            </a:r>
          </a:p>
        </p:txBody>
      </p:sp>
      <p:sp>
        <p:nvSpPr>
          <p:cNvPr id="9" name="Rectangle 8"/>
          <p:cNvSpPr/>
          <p:nvPr/>
        </p:nvSpPr>
        <p:spPr>
          <a:xfrm>
            <a:off x="1763688" y="2065412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du 01/04/19 au 31/12/19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31649" y="2078551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63688" y="3731140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6016" y="3721596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04248" y="2065412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2021</a:t>
            </a:r>
          </a:p>
        </p:txBody>
      </p:sp>
      <p:sp>
        <p:nvSpPr>
          <p:cNvPr id="16" name="Ellipse 15"/>
          <p:cNvSpPr/>
          <p:nvPr/>
        </p:nvSpPr>
        <p:spPr>
          <a:xfrm>
            <a:off x="7020272" y="269688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</a:t>
            </a:r>
          </a:p>
        </p:txBody>
      </p:sp>
      <p:sp>
        <p:nvSpPr>
          <p:cNvPr id="17" name="Ellipse 16"/>
          <p:cNvSpPr/>
          <p:nvPr/>
        </p:nvSpPr>
        <p:spPr>
          <a:xfrm>
            <a:off x="4860032" y="4297660"/>
            <a:ext cx="1728192" cy="9144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16</a:t>
            </a:fld>
            <a:endParaRPr lang="fr-FR"/>
          </a:p>
        </p:txBody>
      </p:sp>
      <p:sp>
        <p:nvSpPr>
          <p:cNvPr id="19" name="Espace réservé du pied de page 3"/>
          <p:cNvSpPr txBox="1">
            <a:spLocks/>
          </p:cNvSpPr>
          <p:nvPr/>
        </p:nvSpPr>
        <p:spPr>
          <a:xfrm>
            <a:off x="251520" y="5089748"/>
            <a:ext cx="3096344" cy="697260"/>
          </a:xfrm>
          <a:prstGeom prst="rect">
            <a:avLst/>
          </a:prstGeom>
          <a:ln w="6350">
            <a:noFill/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0" b="1" dirty="0">
              <a:solidFill>
                <a:srgbClr val="002060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012460" y="4328120"/>
            <a:ext cx="1728192" cy="9144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 </a:t>
            </a:r>
          </a:p>
        </p:txBody>
      </p:sp>
      <p:sp>
        <p:nvSpPr>
          <p:cNvPr id="18" name="Ellipse 17"/>
          <p:cNvSpPr/>
          <p:nvPr/>
        </p:nvSpPr>
        <p:spPr>
          <a:xfrm>
            <a:off x="2012460" y="2668215"/>
            <a:ext cx="1728192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92 €</a:t>
            </a:r>
          </a:p>
        </p:txBody>
      </p:sp>
      <p:sp>
        <p:nvSpPr>
          <p:cNvPr id="22" name="Ellipse 21"/>
          <p:cNvSpPr/>
          <p:nvPr/>
        </p:nvSpPr>
        <p:spPr>
          <a:xfrm>
            <a:off x="4499992" y="269688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98 €</a:t>
            </a:r>
          </a:p>
        </p:txBody>
      </p:sp>
    </p:spTree>
    <p:extLst>
      <p:ext uri="{BB962C8B-B14F-4D97-AF65-F5344CB8AC3E}">
        <p14:creationId xmlns:p14="http://schemas.microsoft.com/office/powerpoint/2010/main" val="28868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66836"/>
            <a:ext cx="9144000" cy="952500"/>
          </a:xfrm>
        </p:spPr>
        <p:txBody>
          <a:bodyPr>
            <a:normAutofit/>
          </a:bodyPr>
          <a:lstStyle/>
          <a:p>
            <a:pPr algn="ctr"/>
            <a:r>
              <a:rPr lang="da-DK" sz="3200" b="1" dirty="0"/>
              <a:t>Exemple de revalorisation tarifaire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7260"/>
            <a:ext cx="9144000" cy="43200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400" dirty="0"/>
              <a:t>Restauration d’une dent sur 2 faces par matériau inséré en phase plastique, sans ancrage radiculaire</a:t>
            </a:r>
          </a:p>
          <a:p>
            <a:pPr marL="457200" lvl="1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7" name="Ellipse 6"/>
          <p:cNvSpPr/>
          <p:nvPr/>
        </p:nvSpPr>
        <p:spPr>
          <a:xfrm>
            <a:off x="37379" y="2655197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33,74 €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2065412"/>
            <a:ext cx="144016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Jusqu’au 30/03/19</a:t>
            </a:r>
          </a:p>
        </p:txBody>
      </p:sp>
      <p:sp>
        <p:nvSpPr>
          <p:cNvPr id="9" name="Rectangle 8"/>
          <p:cNvSpPr/>
          <p:nvPr/>
        </p:nvSpPr>
        <p:spPr>
          <a:xfrm>
            <a:off x="1763688" y="2065412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du 01/04/19 au 31/12/19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31649" y="2078551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63688" y="3731140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6016" y="3721596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04248" y="2065412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2021</a:t>
            </a:r>
          </a:p>
        </p:txBody>
      </p:sp>
      <p:sp>
        <p:nvSpPr>
          <p:cNvPr id="16" name="Ellipse 15"/>
          <p:cNvSpPr/>
          <p:nvPr/>
        </p:nvSpPr>
        <p:spPr>
          <a:xfrm>
            <a:off x="7020272" y="269688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46,5 €</a:t>
            </a:r>
          </a:p>
        </p:txBody>
      </p:sp>
      <p:sp>
        <p:nvSpPr>
          <p:cNvPr id="17" name="Ellipse 16"/>
          <p:cNvSpPr/>
          <p:nvPr/>
        </p:nvSpPr>
        <p:spPr>
          <a:xfrm>
            <a:off x="4860032" y="4297660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50 €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17</a:t>
            </a:fld>
            <a:endParaRPr lang="fr-FR"/>
          </a:p>
        </p:txBody>
      </p:sp>
      <p:sp>
        <p:nvSpPr>
          <p:cNvPr id="19" name="Espace réservé du pied de page 3"/>
          <p:cNvSpPr txBox="1">
            <a:spLocks/>
          </p:cNvSpPr>
          <p:nvPr/>
        </p:nvSpPr>
        <p:spPr>
          <a:xfrm>
            <a:off x="251520" y="5089748"/>
            <a:ext cx="3096344" cy="697260"/>
          </a:xfrm>
          <a:prstGeom prst="rect">
            <a:avLst/>
          </a:prstGeom>
          <a:ln w="6350">
            <a:noFill/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0" b="1" dirty="0">
              <a:solidFill>
                <a:srgbClr val="002060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012460" y="4328120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50 € </a:t>
            </a:r>
          </a:p>
        </p:txBody>
      </p:sp>
      <p:sp>
        <p:nvSpPr>
          <p:cNvPr id="18" name="Ellipse 17"/>
          <p:cNvSpPr/>
          <p:nvPr/>
        </p:nvSpPr>
        <p:spPr>
          <a:xfrm>
            <a:off x="2012460" y="266821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42 €</a:t>
            </a:r>
          </a:p>
        </p:txBody>
      </p:sp>
      <p:sp>
        <p:nvSpPr>
          <p:cNvPr id="22" name="Ellipse 21"/>
          <p:cNvSpPr/>
          <p:nvPr/>
        </p:nvSpPr>
        <p:spPr>
          <a:xfrm>
            <a:off x="4499992" y="269688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45,38 €</a:t>
            </a:r>
          </a:p>
        </p:txBody>
      </p:sp>
    </p:spTree>
    <p:extLst>
      <p:ext uri="{BB962C8B-B14F-4D97-AF65-F5344CB8AC3E}">
        <p14:creationId xmlns:p14="http://schemas.microsoft.com/office/powerpoint/2010/main" val="11250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66836"/>
            <a:ext cx="9144000" cy="952500"/>
          </a:xfrm>
        </p:spPr>
        <p:txBody>
          <a:bodyPr>
            <a:normAutofit/>
          </a:bodyPr>
          <a:lstStyle/>
          <a:p>
            <a:pPr algn="ctr"/>
            <a:r>
              <a:rPr lang="da-DK" sz="3200" b="1" dirty="0"/>
              <a:t>Exemple de revalorisation tarifaire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7260"/>
            <a:ext cx="9144000" cy="43200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400" dirty="0"/>
              <a:t>Restauration d’une dent sur 3 faces et plus par matériau inséré en phase plastique, sans ancrage radiculaire</a:t>
            </a:r>
          </a:p>
          <a:p>
            <a:pPr marL="457200" lvl="1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7" name="Ellipse 6"/>
          <p:cNvSpPr/>
          <p:nvPr/>
        </p:nvSpPr>
        <p:spPr>
          <a:xfrm>
            <a:off x="37379" y="2655197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40,97 €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2065412"/>
            <a:ext cx="144016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Jusqu’au 30/03/19</a:t>
            </a:r>
          </a:p>
        </p:txBody>
      </p:sp>
      <p:sp>
        <p:nvSpPr>
          <p:cNvPr id="9" name="Rectangle 8"/>
          <p:cNvSpPr/>
          <p:nvPr/>
        </p:nvSpPr>
        <p:spPr>
          <a:xfrm>
            <a:off x="1763688" y="2065412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du 01/04/19 au 31/12/19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31649" y="2078551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63688" y="3731140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6016" y="3721596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04248" y="2065412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2021</a:t>
            </a:r>
          </a:p>
        </p:txBody>
      </p:sp>
      <p:sp>
        <p:nvSpPr>
          <p:cNvPr id="16" name="Ellipse 15"/>
          <p:cNvSpPr/>
          <p:nvPr/>
        </p:nvSpPr>
        <p:spPr>
          <a:xfrm>
            <a:off x="7020272" y="269688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63,6 €</a:t>
            </a:r>
          </a:p>
        </p:txBody>
      </p:sp>
      <p:sp>
        <p:nvSpPr>
          <p:cNvPr id="17" name="Ellipse 16"/>
          <p:cNvSpPr/>
          <p:nvPr/>
        </p:nvSpPr>
        <p:spPr>
          <a:xfrm>
            <a:off x="4860032" y="4297660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65,5 €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18</a:t>
            </a:fld>
            <a:endParaRPr lang="fr-FR"/>
          </a:p>
        </p:txBody>
      </p:sp>
      <p:sp>
        <p:nvSpPr>
          <p:cNvPr id="19" name="Espace réservé du pied de page 3"/>
          <p:cNvSpPr txBox="1">
            <a:spLocks/>
          </p:cNvSpPr>
          <p:nvPr/>
        </p:nvSpPr>
        <p:spPr>
          <a:xfrm>
            <a:off x="251520" y="5089748"/>
            <a:ext cx="3096344" cy="697260"/>
          </a:xfrm>
          <a:prstGeom prst="rect">
            <a:avLst/>
          </a:prstGeom>
          <a:ln w="6350">
            <a:noFill/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0" b="1" dirty="0">
              <a:solidFill>
                <a:srgbClr val="002060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012460" y="4328120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65,5 € </a:t>
            </a:r>
          </a:p>
        </p:txBody>
      </p:sp>
      <p:sp>
        <p:nvSpPr>
          <p:cNvPr id="18" name="Ellipse 17"/>
          <p:cNvSpPr/>
          <p:nvPr/>
        </p:nvSpPr>
        <p:spPr>
          <a:xfrm>
            <a:off x="2012460" y="266821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53 €</a:t>
            </a:r>
          </a:p>
        </p:txBody>
      </p:sp>
      <p:sp>
        <p:nvSpPr>
          <p:cNvPr id="22" name="Ellipse 21"/>
          <p:cNvSpPr/>
          <p:nvPr/>
        </p:nvSpPr>
        <p:spPr>
          <a:xfrm>
            <a:off x="4499992" y="2696885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60,95 €</a:t>
            </a:r>
          </a:p>
        </p:txBody>
      </p:sp>
    </p:spTree>
    <p:extLst>
      <p:ext uri="{BB962C8B-B14F-4D97-AF65-F5344CB8AC3E}">
        <p14:creationId xmlns:p14="http://schemas.microsoft.com/office/powerpoint/2010/main" val="10842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66836"/>
            <a:ext cx="9144000" cy="952500"/>
          </a:xfrm>
        </p:spPr>
        <p:txBody>
          <a:bodyPr>
            <a:normAutofit/>
          </a:bodyPr>
          <a:lstStyle/>
          <a:p>
            <a:r>
              <a:rPr lang="da-DK" sz="3200" b="1" dirty="0"/>
              <a:t>Exemple de revalorisation tarifaire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7260"/>
            <a:ext cx="9144000" cy="43200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400" dirty="0"/>
              <a:t>Restauration d’une dent sur 2 faces ou plus par matériau incrusté (inlay-onlay)</a:t>
            </a:r>
          </a:p>
        </p:txBody>
      </p:sp>
      <p:sp>
        <p:nvSpPr>
          <p:cNvPr id="7" name="Ellipse 6"/>
          <p:cNvSpPr/>
          <p:nvPr/>
        </p:nvSpPr>
        <p:spPr>
          <a:xfrm>
            <a:off x="37379" y="2655197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33,74 €  ou 40,97 €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2065412"/>
            <a:ext cx="144016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Jusqu’au 30/03/2019</a:t>
            </a:r>
          </a:p>
        </p:txBody>
      </p:sp>
      <p:sp>
        <p:nvSpPr>
          <p:cNvPr id="9" name="Rectangle 8"/>
          <p:cNvSpPr/>
          <p:nvPr/>
        </p:nvSpPr>
        <p:spPr>
          <a:xfrm>
            <a:off x="1763688" y="2065412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Du 01/04/19 au 31/12/19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31649" y="2078551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63688" y="3731140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6016" y="3721596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04248" y="2065412"/>
            <a:ext cx="2160240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2021</a:t>
            </a:r>
          </a:p>
        </p:txBody>
      </p:sp>
      <p:sp>
        <p:nvSpPr>
          <p:cNvPr id="17" name="Ellipse 16"/>
          <p:cNvSpPr/>
          <p:nvPr/>
        </p:nvSpPr>
        <p:spPr>
          <a:xfrm>
            <a:off x="4860032" y="4297660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19</a:t>
            </a:fld>
            <a:endParaRPr lang="fr-FR"/>
          </a:p>
        </p:txBody>
      </p:sp>
      <p:sp>
        <p:nvSpPr>
          <p:cNvPr id="19" name="Espace réservé du pied de page 3"/>
          <p:cNvSpPr txBox="1">
            <a:spLocks/>
          </p:cNvSpPr>
          <p:nvPr/>
        </p:nvSpPr>
        <p:spPr>
          <a:xfrm>
            <a:off x="251520" y="5089748"/>
            <a:ext cx="3096344" cy="697260"/>
          </a:xfrm>
          <a:prstGeom prst="rect">
            <a:avLst/>
          </a:prstGeom>
          <a:ln w="6350">
            <a:noFill/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0" b="1" dirty="0">
              <a:solidFill>
                <a:srgbClr val="002060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4447673" y="2668215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</a:t>
            </a:r>
          </a:p>
        </p:txBody>
      </p:sp>
      <p:sp>
        <p:nvSpPr>
          <p:cNvPr id="23" name="Ellipse 22"/>
          <p:cNvSpPr/>
          <p:nvPr/>
        </p:nvSpPr>
        <p:spPr>
          <a:xfrm>
            <a:off x="2012460" y="4328120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 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xmlns="" id="{B42AF86C-29C3-4598-B7B1-5EA7A20CB2D2}"/>
              </a:ext>
            </a:extLst>
          </p:cNvPr>
          <p:cNvSpPr/>
          <p:nvPr/>
        </p:nvSpPr>
        <p:spPr>
          <a:xfrm>
            <a:off x="1979712" y="2688333"/>
            <a:ext cx="172819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xmlns="" id="{57B0405C-958F-4E69-9569-FA4223DC8F26}"/>
              </a:ext>
            </a:extLst>
          </p:cNvPr>
          <p:cNvSpPr/>
          <p:nvPr/>
        </p:nvSpPr>
        <p:spPr>
          <a:xfrm>
            <a:off x="6915634" y="2668215"/>
            <a:ext cx="1832830" cy="90138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100 €</a:t>
            </a:r>
          </a:p>
        </p:txBody>
      </p:sp>
    </p:spTree>
    <p:extLst>
      <p:ext uri="{BB962C8B-B14F-4D97-AF65-F5344CB8AC3E}">
        <p14:creationId xmlns:p14="http://schemas.microsoft.com/office/powerpoint/2010/main" val="11812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Plan de la présentation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Rééquilibrage de l’activité dentaire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Revalorisations tarifaires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Plafonds et paniers de soins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Inlay-onlay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Couronne </a:t>
            </a:r>
            <a:r>
              <a:rPr lang="fr-FR" dirty="0" err="1"/>
              <a:t>dentoportée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Bridge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fr-FR" dirty="0"/>
              <a:t>Prothèse </a:t>
            </a:r>
            <a:r>
              <a:rPr lang="fr-FR" dirty="0" smtClean="0"/>
              <a:t>adjointe</a:t>
            </a:r>
            <a:endParaRPr lang="fr-FR" dirty="0"/>
          </a:p>
          <a:p>
            <a:pPr marL="514350" indent="-514350">
              <a:buFont typeface="+mj-lt"/>
              <a:buAutoNum type="arabicPeriod" startAt="8"/>
            </a:pPr>
            <a:r>
              <a:rPr lang="fr-FR" dirty="0"/>
              <a:t>Devis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fr-FR" dirty="0"/>
              <a:t>CMUC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fr-FR" dirty="0"/>
              <a:t>Suivi de l’accord conventionnel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fr-FR" dirty="0"/>
              <a:t>Accompagnement de la profession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449788"/>
            <a:ext cx="144016" cy="107992"/>
          </a:xfrm>
        </p:spPr>
        <p:txBody>
          <a:bodyPr/>
          <a:lstStyle/>
          <a:p>
            <a:r>
              <a:rPr lang="fr-FR" dirty="0" smtClean="0"/>
              <a:t>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197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66836"/>
            <a:ext cx="9144000" cy="952500"/>
          </a:xfrm>
        </p:spPr>
        <p:txBody>
          <a:bodyPr>
            <a:normAutofit/>
          </a:bodyPr>
          <a:lstStyle/>
          <a:p>
            <a:r>
              <a:rPr lang="da-DK" sz="3200" b="1" dirty="0"/>
              <a:t>Exemple de revalorisation tarifaire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7260"/>
            <a:ext cx="9144000" cy="4320016"/>
          </a:xfrm>
          <a:ln>
            <a:noFill/>
          </a:ln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400" dirty="0"/>
              <a:t>Scellement prophylactiques des puits, sillons et fissures sur 4 dents</a:t>
            </a:r>
          </a:p>
        </p:txBody>
      </p:sp>
      <p:sp>
        <p:nvSpPr>
          <p:cNvPr id="7" name="Ellipse 6"/>
          <p:cNvSpPr/>
          <p:nvPr/>
        </p:nvSpPr>
        <p:spPr>
          <a:xfrm>
            <a:off x="37379" y="2655197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86,76 €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2065412"/>
            <a:ext cx="144016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Jusqu’au 30/03/2019</a:t>
            </a:r>
          </a:p>
        </p:txBody>
      </p:sp>
      <p:sp>
        <p:nvSpPr>
          <p:cNvPr id="9" name="Rectangle 8"/>
          <p:cNvSpPr/>
          <p:nvPr/>
        </p:nvSpPr>
        <p:spPr>
          <a:xfrm>
            <a:off x="1763688" y="2065412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Du 01/04/19 au 31/12/19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31649" y="2078551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63688" y="3731140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6016" y="3721596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04248" y="2065412"/>
            <a:ext cx="2160240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2021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0823-87B8-4C1D-8BE4-5708F017B60D}" type="slidenum">
              <a:rPr lang="fr-FR" smtClean="0"/>
              <a:t>20</a:t>
            </a:fld>
            <a:endParaRPr lang="fr-FR"/>
          </a:p>
        </p:txBody>
      </p:sp>
      <p:sp>
        <p:nvSpPr>
          <p:cNvPr id="19" name="Espace réservé du pied de page 3"/>
          <p:cNvSpPr txBox="1">
            <a:spLocks/>
          </p:cNvSpPr>
          <p:nvPr/>
        </p:nvSpPr>
        <p:spPr>
          <a:xfrm>
            <a:off x="251520" y="5089748"/>
            <a:ext cx="3096344" cy="697260"/>
          </a:xfrm>
          <a:prstGeom prst="rect">
            <a:avLst/>
          </a:prstGeom>
          <a:ln w="6350">
            <a:noFill/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0" b="1" dirty="0">
              <a:solidFill>
                <a:srgbClr val="002060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4447673" y="2668215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86,76 €</a:t>
            </a:r>
          </a:p>
        </p:txBody>
      </p:sp>
      <p:sp>
        <p:nvSpPr>
          <p:cNvPr id="23" name="Ellipse 22"/>
          <p:cNvSpPr/>
          <p:nvPr/>
        </p:nvSpPr>
        <p:spPr>
          <a:xfrm>
            <a:off x="2012460" y="4328120"/>
            <a:ext cx="1728192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86,76 € 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xmlns="" id="{57B0405C-958F-4E69-9569-FA4223DC8F26}"/>
              </a:ext>
            </a:extLst>
          </p:cNvPr>
          <p:cNvSpPr/>
          <p:nvPr/>
        </p:nvSpPr>
        <p:spPr>
          <a:xfrm>
            <a:off x="6915634" y="2668215"/>
            <a:ext cx="1832830" cy="90138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86,76 €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xmlns="" id="{3AE76F5D-49C9-43B6-A268-3106D3958B2A}"/>
              </a:ext>
            </a:extLst>
          </p:cNvPr>
          <p:cNvSpPr/>
          <p:nvPr/>
        </p:nvSpPr>
        <p:spPr>
          <a:xfrm>
            <a:off x="4860032" y="4364633"/>
            <a:ext cx="1872208" cy="877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104,11 €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xmlns="" id="{3AE68BBA-5BC5-48B5-9D8E-42E5A69BAA4F}"/>
              </a:ext>
            </a:extLst>
          </p:cNvPr>
          <p:cNvSpPr/>
          <p:nvPr/>
        </p:nvSpPr>
        <p:spPr>
          <a:xfrm>
            <a:off x="2048303" y="2731011"/>
            <a:ext cx="1728192" cy="80196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/>
                </a:solidFill>
              </a:rPr>
              <a:t>86,76 €  </a:t>
            </a:r>
          </a:p>
        </p:txBody>
      </p:sp>
    </p:spTree>
    <p:extLst>
      <p:ext uri="{BB962C8B-B14F-4D97-AF65-F5344CB8AC3E}">
        <p14:creationId xmlns:p14="http://schemas.microsoft.com/office/powerpoint/2010/main" val="204890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4.</a:t>
            </a:r>
            <a:r>
              <a:rPr lang="fr-FR" sz="3200" dirty="0"/>
              <a:t> </a:t>
            </a:r>
            <a:r>
              <a:rPr lang="fr-FR" sz="3200" b="1" dirty="0"/>
              <a:t>Plafonds et paniers de soins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49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Précision sur la terminologie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8291264" cy="37719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Pour la présentation des informations sur le diaporama on indique :</a:t>
            </a:r>
          </a:p>
          <a:p>
            <a:pPr>
              <a:buFontTx/>
              <a:buChar char="-"/>
            </a:pPr>
            <a:r>
              <a:rPr lang="fr-FR" dirty="0" smtClean="0"/>
              <a:t>La base de remboursement </a:t>
            </a:r>
            <a:r>
              <a:rPr lang="fr-FR" b="1" dirty="0" smtClean="0"/>
              <a:t>(BR) </a:t>
            </a:r>
            <a:r>
              <a:rPr lang="fr-FR" dirty="0" smtClean="0"/>
              <a:t>de l’acte par l’assurance maladie </a:t>
            </a:r>
          </a:p>
          <a:p>
            <a:pPr>
              <a:buFontTx/>
              <a:buChar char="-"/>
            </a:pPr>
            <a:r>
              <a:rPr lang="fr-FR" dirty="0" smtClean="0"/>
              <a:t>L’honoraire limite  de facturation </a:t>
            </a:r>
            <a:r>
              <a:rPr lang="fr-FR" b="1" dirty="0" smtClean="0"/>
              <a:t>(plafond) </a:t>
            </a:r>
            <a:r>
              <a:rPr lang="fr-FR" dirty="0" smtClean="0"/>
              <a:t>que l’acte prothétique ne pourra pas dépasser, applicable à une liste d’actes prothétiques ciblés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427984" y="5377780"/>
            <a:ext cx="288032" cy="180000"/>
          </a:xfrm>
        </p:spPr>
        <p:txBody>
          <a:bodyPr/>
          <a:lstStyle/>
          <a:p>
            <a:r>
              <a:rPr lang="fr-FR" dirty="0" smtClean="0"/>
              <a:t>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90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3200" b="1" dirty="0"/>
              <a:t>Au 01/04/19  création de plafonds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54540"/>
            <a:ext cx="8579296" cy="43924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Plafonds d’honoraires pour </a:t>
            </a:r>
            <a:r>
              <a:rPr lang="fr-FR" u="sng" dirty="0"/>
              <a:t>certains</a:t>
            </a:r>
            <a:r>
              <a:rPr lang="fr-FR" dirty="0"/>
              <a:t> actes prothétiques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D’autres actes prothétiques n’auront pas de plafond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Certains plafonds </a:t>
            </a:r>
            <a:r>
              <a:rPr lang="fr-FR" dirty="0"/>
              <a:t>mis en place au 01/04/19 </a:t>
            </a:r>
            <a:r>
              <a:rPr lang="fr-FR" dirty="0" smtClean="0"/>
              <a:t>baisseront </a:t>
            </a:r>
            <a:r>
              <a:rPr lang="fr-FR" dirty="0"/>
              <a:t>en 2020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Un plafond pourra apparaitre en 2020, 2021,2022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88000" cy="180000"/>
          </a:xfrm>
        </p:spPr>
        <p:txBody>
          <a:bodyPr/>
          <a:lstStyle/>
          <a:p>
            <a:r>
              <a:rPr lang="fr-FR" dirty="0" smtClean="0"/>
              <a:t>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4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3200" b="1" dirty="0"/>
              <a:t>Au 01/01/20 création des 3 paniers de soins </a:t>
            </a:r>
            <a:endParaRPr lang="fr-FR" sz="3200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672308"/>
              </p:ext>
            </p:extLst>
          </p:nvPr>
        </p:nvGraphicFramePr>
        <p:xfrm>
          <a:off x="395288" y="985838"/>
          <a:ext cx="8578850" cy="413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16024" cy="180000"/>
          </a:xfrm>
        </p:spPr>
        <p:txBody>
          <a:bodyPr/>
          <a:lstStyle/>
          <a:p>
            <a:r>
              <a:rPr lang="fr-FR" dirty="0" smtClean="0"/>
              <a:t>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64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21196"/>
            <a:ext cx="8856984" cy="720080"/>
          </a:xfrm>
        </p:spPr>
        <p:txBody>
          <a:bodyPr>
            <a:noAutofit/>
          </a:bodyPr>
          <a:lstStyle/>
          <a:p>
            <a:r>
              <a:rPr lang="da-DK" sz="2800" b="1" dirty="0"/>
              <a:t>Répartition par paniers des actes prothétiques réalisés aujourd’hui</a:t>
            </a:r>
            <a:endParaRPr lang="fr-FR" sz="2800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817820"/>
              </p:ext>
            </p:extLst>
          </p:nvPr>
        </p:nvGraphicFramePr>
        <p:xfrm>
          <a:off x="395288" y="1129308"/>
          <a:ext cx="857885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25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56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576064"/>
          </a:xfrm>
        </p:spPr>
        <p:txBody>
          <a:bodyPr>
            <a:noAutofit/>
          </a:bodyPr>
          <a:lstStyle/>
          <a:p>
            <a:r>
              <a:rPr lang="fr-FR" altLang="fr-FR" sz="2400" b="1" dirty="0"/>
              <a:t>REPARTITION DES ACTES PROTHETIQUES DANS LES 3 PANIERS</a:t>
            </a:r>
            <a:endParaRPr lang="fr-FR" sz="24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144016" cy="180000"/>
          </a:xfrm>
        </p:spPr>
        <p:txBody>
          <a:bodyPr/>
          <a:lstStyle/>
          <a:p>
            <a:r>
              <a:rPr lang="fr-FR" dirty="0" smtClean="0"/>
              <a:t>26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666411"/>
              </p:ext>
            </p:extLst>
          </p:nvPr>
        </p:nvGraphicFramePr>
        <p:xfrm>
          <a:off x="827584" y="769266"/>
          <a:ext cx="7416824" cy="4480154"/>
        </p:xfrm>
        <a:graphic>
          <a:graphicData uri="http://schemas.openxmlformats.org/drawingml/2006/table">
            <a:tbl>
              <a:tblPr/>
              <a:tblGrid>
                <a:gridCol w="2535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57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55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63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Panier de soins "RAC 0"</a:t>
                      </a:r>
                    </a:p>
                  </a:txBody>
                  <a:tcPr marL="6537" marR="6537" marT="6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Panier de soins "RAC modéré"</a:t>
                      </a:r>
                    </a:p>
                  </a:txBody>
                  <a:tcPr marL="6537" marR="6537" marT="6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Panier de soins «Tarifs libres »</a:t>
                      </a:r>
                    </a:p>
                  </a:txBody>
                  <a:tcPr marL="6537" marR="6537" marT="6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529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</a:t>
                      </a:r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dentoportées</a:t>
                      </a:r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dentoportées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dentoportées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1878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Céramique-monolithique (zircone) - sauf molaires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Céramique-monolithique (zircone)-molaires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Céramocéramique - toutes localisations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Céramique-monolithique (hors zircone)- incisive, canine et 1ère prémolaire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Céramique-monolithique (hors zircone)-2ème prémolaire et molaires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Alliage précieux - toutes localisations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6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Céramométallique - incisive, canine, 1ère prémolaire</a:t>
                      </a:r>
                    </a:p>
                  </a:txBody>
                  <a:tcPr marL="6537" marR="6537" marT="6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Céramométallique - 2ème prémolaire</a:t>
                      </a:r>
                    </a:p>
                  </a:txBody>
                  <a:tcPr marL="6537" marR="6537" marT="65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Céramométallique - molaire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9404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en alliage non précieux (toutes localisations)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637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Inlays-</a:t>
                      </a:r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core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avec clavette ou sans clavette, liés aux couronnes et bridges du panier de soins RAC 0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Inlays-</a:t>
                      </a:r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cores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avec clavette ou sans clavette, liés aux couronnes ou bridges du panier de soins RAC modéré 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Inlays-</a:t>
                      </a:r>
                      <a:r>
                        <a:rPr lang="fr-F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cores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avec clavette ou sans clavette, liés aux couronnes ou bridges du panier de soins "tarifs libres"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transitoire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liées aux couronnes du panier RAC 0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transitoires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liées aux couronnes du panier RAC modéré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transitoires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liées aux couronnes du panier tarifs libres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529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: 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529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 métallique - toutes localisations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céramométallique - autre qu'une incisive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Adjonctions Bridges CCM/CCC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635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 céramométallique - incisive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mixtes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Adjonctions Bridges métalliques toutes localisations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529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collés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5529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cantilever collés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5529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cantilever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082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Bridges céramocéramique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082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Inlay-Onlay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composite ou en alliage non précieux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Inlay-Onlay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céramique ou en alliage précieux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529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Prothèses adjointes et réparations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Prothèses adjointes et réparations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Prothèses adjointes et réparations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0583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Prothèses amovibles à base résine hors transvissées et supra-implantaires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Prothèses amovibles à base métallique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Prothèses amovibles transvissées et supra-implantaires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Réparations de ces prothèses amovibles résine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Réparations de prothèses amovibles métalliques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5529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Couronnes  implantoportées :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630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 sur implant toutes localisations</a:t>
                      </a:r>
                    </a:p>
                  </a:txBody>
                  <a:tcPr marL="6537" marR="6537" marT="65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51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re 1"/>
          <p:cNvSpPr>
            <a:spLocks noGrp="1"/>
          </p:cNvSpPr>
          <p:nvPr>
            <p:ph type="title"/>
          </p:nvPr>
        </p:nvSpPr>
        <p:spPr>
          <a:xfrm>
            <a:off x="662880" y="37868"/>
            <a:ext cx="8481120" cy="41936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78" tIns="45092" rIns="90178" bIns="45092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fr-FR" altLang="fr-FR" sz="3200" b="1" dirty="0"/>
              <a:t>C</a:t>
            </a:r>
            <a:r>
              <a:rPr lang="fr-FR" altLang="fr-FR" sz="3200" b="1" kern="1200" dirty="0"/>
              <a:t>alendrier de mise en œuvre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4211639" y="5437890"/>
            <a:ext cx="504825" cy="17991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12AB241F-050C-4F60-AAA2-C84E64DCA7AE}" type="slidenum">
              <a:rPr lang="fr-FR" sz="1200" b="1" smtClean="0">
                <a:solidFill>
                  <a:schemeClr val="accent2"/>
                </a:solidFill>
              </a:rPr>
              <a:pPr algn="ctr">
                <a:defRPr/>
              </a:pPr>
              <a:t>27</a:t>
            </a:fld>
            <a:endParaRPr lang="fr-FR" sz="1200" b="1" dirty="0">
              <a:solidFill>
                <a:schemeClr val="accent2"/>
              </a:solidFill>
            </a:endParaRP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35498" y="2199166"/>
            <a:ext cx="9092828" cy="2307743"/>
          </a:xfrm>
          <a:prstGeom prst="rect">
            <a:avLst/>
          </a:prstGeom>
        </p:spPr>
        <p:txBody>
          <a:bodyPr>
            <a:noAutofit/>
          </a:bodyPr>
          <a:lstStyle>
            <a:lvl1pPr marL="325438" indent="-325438" algn="l" defTabSz="892175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è"/>
              <a:defRPr sz="2100" b="1">
                <a:solidFill>
                  <a:srgbClr val="0C419A"/>
                </a:solidFill>
                <a:latin typeface="+mn-lt"/>
                <a:ea typeface="+mn-ea"/>
                <a:cs typeface="+mn-cs"/>
              </a:defRPr>
            </a:lvl1pPr>
            <a:lvl2pPr marL="741363" indent="-244475" algn="l" defTabSz="892175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l"/>
              <a:defRPr>
                <a:solidFill>
                  <a:srgbClr val="0C419A"/>
                </a:solidFill>
                <a:latin typeface="+mn-lt"/>
              </a:defRPr>
            </a:lvl2pPr>
            <a:lvl3pPr marL="1122363" indent="-211138" algn="l" defTabSz="892175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ü"/>
              <a:defRPr>
                <a:solidFill>
                  <a:srgbClr val="0C419A"/>
                </a:solidFill>
                <a:latin typeface="+mn-lt"/>
              </a:defRPr>
            </a:lvl3pPr>
            <a:lvl4pPr marL="1568450" indent="-212725" algn="l" defTabSz="892175" rtl="0" eaLnBrk="1" fontAlgn="base" hangingPunct="1">
              <a:spcBef>
                <a:spcPct val="20000"/>
              </a:spcBef>
              <a:spcAft>
                <a:spcPct val="0"/>
              </a:spcAft>
              <a:buChar char="_"/>
              <a:defRPr sz="2000">
                <a:solidFill>
                  <a:srgbClr val="0C419A"/>
                </a:solidFill>
                <a:latin typeface="+mn-lt"/>
              </a:defRPr>
            </a:lvl4pPr>
            <a:lvl5pPr marL="2019300" indent="-211138" algn="l" defTabSz="892175" rtl="0" eaLnBrk="1" fontAlgn="base" hangingPunct="1">
              <a:spcBef>
                <a:spcPct val="20000"/>
              </a:spcBef>
              <a:spcAft>
                <a:spcPct val="0"/>
              </a:spcAft>
              <a:buChar char="_"/>
              <a:defRPr sz="2000">
                <a:solidFill>
                  <a:srgbClr val="0C419A"/>
                </a:solidFill>
                <a:latin typeface="+mn-lt"/>
              </a:defRPr>
            </a:lvl5pPr>
            <a:lvl6pPr marL="2424203" indent="-225123" algn="l" defTabSz="901863" rtl="0" eaLnBrk="1" fontAlgn="base" hangingPunct="1">
              <a:spcBef>
                <a:spcPct val="20000"/>
              </a:spcBef>
              <a:spcAft>
                <a:spcPct val="0"/>
              </a:spcAft>
              <a:buChar char="_"/>
              <a:defRPr sz="2000">
                <a:solidFill>
                  <a:srgbClr val="0C419A"/>
                </a:solidFill>
                <a:latin typeface="+mn-lt"/>
              </a:defRPr>
            </a:lvl6pPr>
            <a:lvl7pPr marL="2819543" indent="-225123" algn="l" defTabSz="901863" rtl="0" eaLnBrk="1" fontAlgn="base" hangingPunct="1">
              <a:spcBef>
                <a:spcPct val="20000"/>
              </a:spcBef>
              <a:spcAft>
                <a:spcPct val="0"/>
              </a:spcAft>
              <a:buChar char="_"/>
              <a:defRPr sz="2000">
                <a:solidFill>
                  <a:srgbClr val="0C419A"/>
                </a:solidFill>
                <a:latin typeface="+mn-lt"/>
              </a:defRPr>
            </a:lvl7pPr>
            <a:lvl8pPr marL="3214870" indent="-225123" algn="l" defTabSz="901863" rtl="0" eaLnBrk="1" fontAlgn="base" hangingPunct="1">
              <a:spcBef>
                <a:spcPct val="20000"/>
              </a:spcBef>
              <a:spcAft>
                <a:spcPct val="0"/>
              </a:spcAft>
              <a:buChar char="_"/>
              <a:defRPr sz="2000">
                <a:solidFill>
                  <a:srgbClr val="0C419A"/>
                </a:solidFill>
                <a:latin typeface="+mn-lt"/>
              </a:defRPr>
            </a:lvl8pPr>
            <a:lvl9pPr marL="3610211" indent="-225123" algn="l" defTabSz="901863" rtl="0" eaLnBrk="1" fontAlgn="base" hangingPunct="1">
              <a:spcBef>
                <a:spcPct val="20000"/>
              </a:spcBef>
              <a:spcAft>
                <a:spcPct val="0"/>
              </a:spcAft>
              <a:buChar char="_"/>
              <a:defRPr sz="2000">
                <a:solidFill>
                  <a:srgbClr val="0C419A"/>
                </a:solidFill>
                <a:latin typeface="+mn-lt"/>
              </a:defRPr>
            </a:lvl9pPr>
          </a:lstStyle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endParaRPr lang="fr-FR" sz="1800" kern="0" dirty="0">
              <a:solidFill>
                <a:srgbClr val="0C41A4"/>
              </a:solidFill>
              <a:latin typeface="Century Gothic" pitchFamily="34" charset="0"/>
              <a:cs typeface="Arial" charset="0"/>
            </a:endParaRPr>
          </a:p>
          <a:p>
            <a:pPr marL="0" indent="0" eaLnBrk="0" hangingPunct="0">
              <a:buFont typeface="Wingdings" pitchFamily="2" charset="2"/>
              <a:buNone/>
            </a:pPr>
            <a:r>
              <a:rPr lang="fr-FR" sz="1800" kern="0" dirty="0">
                <a:solidFill>
                  <a:srgbClr val="0C41A4"/>
                </a:solidFill>
                <a:latin typeface="Century Gothic" pitchFamily="34" charset="0"/>
                <a:cs typeface="Arial" charset="0"/>
              </a:rPr>
              <a:t>	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635896" y="3985237"/>
            <a:ext cx="1645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srgbClr val="3399FF"/>
                </a:solidFill>
                <a:latin typeface="+mn-lt"/>
              </a:rPr>
              <a:t>RAC modéré</a:t>
            </a:r>
          </a:p>
        </p:txBody>
      </p:sp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2543410373"/>
              </p:ext>
            </p:extLst>
          </p:nvPr>
        </p:nvGraphicFramePr>
        <p:xfrm>
          <a:off x="663875" y="1686401"/>
          <a:ext cx="8925943" cy="2620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1691680" y="2030366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800" dirty="0">
                <a:solidFill>
                  <a:schemeClr val="tx2"/>
                </a:solidFill>
                <a:latin typeface="+mn-lt"/>
              </a:rPr>
              <a:t>Plafonnement couronnes et bridges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491877" y="1543450"/>
            <a:ext cx="1296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400" b="1" dirty="0">
                <a:solidFill>
                  <a:schemeClr val="tx2"/>
                </a:solidFill>
                <a:latin typeface="+mn-lt"/>
              </a:rPr>
              <a:t>RAC 0 </a:t>
            </a:r>
            <a:r>
              <a:rPr lang="fr-FR" sz="1800" dirty="0">
                <a:solidFill>
                  <a:schemeClr val="tx2"/>
                </a:solidFill>
                <a:latin typeface="+mn-lt"/>
              </a:rPr>
              <a:t>couronnes et bridges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128371" y="1127952"/>
            <a:ext cx="1675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800" dirty="0" smtClean="0">
                <a:solidFill>
                  <a:schemeClr val="tx2"/>
                </a:solidFill>
                <a:latin typeface="+mn-lt"/>
              </a:rPr>
              <a:t> Plafonnement prothèses amovibles  </a:t>
            </a:r>
            <a:endParaRPr lang="fr-FR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350661" y="164564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r-FR" sz="2400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dirty="0">
                <a:solidFill>
                  <a:schemeClr val="tx2"/>
                </a:solidFill>
                <a:latin typeface="+mn-lt"/>
              </a:rPr>
              <a:t> Avril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328170" y="126092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dirty="0">
                <a:solidFill>
                  <a:schemeClr val="tx2"/>
                </a:solidFill>
                <a:latin typeface="+mn-lt"/>
              </a:rPr>
              <a:t> Janvier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283714" y="817274"/>
            <a:ext cx="169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schemeClr val="tx2"/>
                </a:solidFill>
                <a:latin typeface="+mn-lt"/>
              </a:rPr>
              <a:t>1</a:t>
            </a:r>
            <a:r>
              <a:rPr lang="fr-FR" sz="2400" baseline="30000" dirty="0">
                <a:solidFill>
                  <a:schemeClr val="tx2"/>
                </a:solidFill>
                <a:latin typeface="+mn-lt"/>
              </a:rPr>
              <a:t>er</a:t>
            </a:r>
            <a:r>
              <a:rPr lang="fr-FR" sz="2400" dirty="0">
                <a:solidFill>
                  <a:schemeClr val="tx2"/>
                </a:solidFill>
                <a:latin typeface="+mn-lt"/>
              </a:rPr>
              <a:t> Janvier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697305" y="327879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800" dirty="0">
                <a:solidFill>
                  <a:srgbClr val="3399FF"/>
                </a:solidFill>
                <a:latin typeface="+mn-lt"/>
              </a:rPr>
              <a:t>Plafonnement couronnes </a:t>
            </a:r>
          </a:p>
          <a:p>
            <a:pPr algn="ctr"/>
            <a:endParaRPr lang="fr-FR" sz="1800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416402" y="3246573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800" dirty="0">
                <a:solidFill>
                  <a:srgbClr val="3399FF"/>
                </a:solidFill>
                <a:latin typeface="+mn-lt"/>
              </a:rPr>
              <a:t>Plafonnement bridges et inlay/onlay composite</a:t>
            </a:r>
          </a:p>
          <a:p>
            <a:pPr algn="ctr"/>
            <a:endParaRPr lang="fr-FR" sz="1800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504634" y="3306581"/>
            <a:ext cx="1623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800" dirty="0">
                <a:solidFill>
                  <a:srgbClr val="3399FF"/>
                </a:solidFill>
                <a:latin typeface="+mn-lt"/>
              </a:rPr>
              <a:t>Plafonnement autres prothèses</a:t>
            </a:r>
          </a:p>
          <a:p>
            <a:pPr algn="ctr"/>
            <a:endParaRPr lang="fr-FR" sz="1800" dirty="0">
              <a:solidFill>
                <a:srgbClr val="3399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795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5.</a:t>
            </a:r>
            <a:r>
              <a:rPr lang="fr-FR" sz="3200" dirty="0"/>
              <a:t> </a:t>
            </a:r>
            <a:r>
              <a:rPr lang="fr-FR" sz="3200" b="1" dirty="0"/>
              <a:t>Inlay-Onlay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28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584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2800" b="1" dirty="0"/>
              <a:t>Inlay-onlay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85292"/>
            <a:ext cx="8579296" cy="41319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Restauration d’une dent sur 2 faces ou plus par matériau incrusté composite ou en alliage non </a:t>
            </a:r>
            <a:r>
              <a:rPr lang="fr-FR" dirty="0" smtClean="0"/>
              <a:t>précieux (inlay-onlay)</a:t>
            </a:r>
            <a:endParaRPr lang="fr-FR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fr-FR" b="1" dirty="0"/>
              <a:t>Plafond</a:t>
            </a:r>
            <a:r>
              <a:rPr lang="fr-FR" dirty="0"/>
              <a:t> : 350 euros en 2021  </a:t>
            </a:r>
          </a:p>
          <a:p>
            <a:pPr marL="0" indent="0">
              <a:buNone/>
            </a:pPr>
            <a:r>
              <a:rPr lang="fr-FR" dirty="0"/>
              <a:t>Restauration d’une dent sur 2 faces ou plus par matériau </a:t>
            </a:r>
            <a:r>
              <a:rPr lang="fr-FR" dirty="0" smtClean="0"/>
              <a:t>incrusté céramique </a:t>
            </a:r>
            <a:r>
              <a:rPr lang="fr-FR" dirty="0"/>
              <a:t>ou en alliage </a:t>
            </a:r>
            <a:r>
              <a:rPr lang="fr-FR" dirty="0" smtClean="0"/>
              <a:t>précieux (inlay-onlay)</a:t>
            </a:r>
            <a:endParaRPr lang="fr-FR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/>
              <a:t> Pas de plafond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Base </a:t>
            </a:r>
            <a:r>
              <a:rPr lang="fr-FR" dirty="0"/>
              <a:t>de </a:t>
            </a:r>
            <a:r>
              <a:rPr lang="fr-FR" dirty="0" smtClean="0"/>
              <a:t>remboursement </a:t>
            </a:r>
            <a:r>
              <a:rPr lang="fr-FR" b="1" dirty="0" smtClean="0"/>
              <a:t>(BR)</a:t>
            </a:r>
            <a:r>
              <a:rPr lang="fr-FR" dirty="0" smtClean="0"/>
              <a:t>:</a:t>
            </a:r>
            <a:r>
              <a:rPr lang="fr-FR" b="1" dirty="0" smtClean="0"/>
              <a:t> </a:t>
            </a:r>
            <a:r>
              <a:rPr lang="fr-FR" dirty="0"/>
              <a:t>100 euros au 01/04/19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29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52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1259632" y="2137420"/>
            <a:ext cx="6336704" cy="792088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>
                <a:latin typeface="+mj-lt"/>
                <a:ea typeface="+mj-ea"/>
                <a:cs typeface="+mj-cs"/>
              </a:rPr>
              <a:t>1. Introduction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144016" cy="180000"/>
          </a:xfrm>
        </p:spPr>
        <p:txBody>
          <a:bodyPr/>
          <a:lstStyle/>
          <a:p>
            <a:r>
              <a:rPr lang="fr-FR" dirty="0"/>
              <a:t>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6.</a:t>
            </a:r>
            <a:r>
              <a:rPr lang="fr-FR" sz="3200" dirty="0"/>
              <a:t> </a:t>
            </a:r>
            <a:r>
              <a:rPr lang="fr-FR" sz="3200" b="1" dirty="0"/>
              <a:t>Couronne </a:t>
            </a:r>
            <a:r>
              <a:rPr lang="fr-FR" sz="3200" b="1" dirty="0" err="1"/>
              <a:t>dentoportée</a:t>
            </a:r>
            <a:r>
              <a:rPr lang="fr-FR" sz="3200" b="1" dirty="0"/>
              <a:t>  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417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3200" b="1" dirty="0"/>
              <a:t>Différenciation des actes prothétiques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5292"/>
            <a:ext cx="8964488" cy="41319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Selon les matériaux des couronnes 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métallique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céramométallique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céramique monolithique (zircone, hors zircone)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céramocéramique</a:t>
            </a:r>
          </a:p>
          <a:p>
            <a:pPr marL="0" indent="0">
              <a:buNone/>
            </a:pPr>
            <a:r>
              <a:rPr lang="fr-FR" dirty="0"/>
              <a:t>Selon la localisation sur l’arcade :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 incisives/canines, prémolaires 1 et 2, molaires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16024" cy="180000"/>
          </a:xfrm>
        </p:spPr>
        <p:txBody>
          <a:bodyPr/>
          <a:lstStyle/>
          <a:p>
            <a:r>
              <a:rPr lang="fr-FR" dirty="0" smtClean="0"/>
              <a:t>31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8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121196"/>
            <a:ext cx="8928992" cy="864096"/>
          </a:xfrm>
        </p:spPr>
        <p:txBody>
          <a:bodyPr>
            <a:noAutofit/>
          </a:bodyPr>
          <a:lstStyle/>
          <a:p>
            <a:r>
              <a:rPr lang="da-DK" sz="3200" b="1" dirty="0"/>
              <a:t>Nouveaux codes CCAM pour couronne dentoportée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9348"/>
            <a:ext cx="8579296" cy="3627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Au 01/04/19 création de codes pour :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les  couronnes </a:t>
            </a:r>
            <a:r>
              <a:rPr lang="fr-FR" dirty="0" err="1"/>
              <a:t>dentoportées</a:t>
            </a:r>
            <a:r>
              <a:rPr lang="fr-FR" dirty="0"/>
              <a:t> en céramique 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les couronnes transitoires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FR" dirty="0"/>
              <a:t>les inlays-</a:t>
            </a:r>
            <a:r>
              <a:rPr lang="fr-FR" dirty="0" err="1"/>
              <a:t>cores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32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96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9188"/>
            <a:ext cx="8784976" cy="1008112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Base de remboursement </a:t>
            </a:r>
            <a:r>
              <a:rPr lang="fr-FR" sz="3200" b="1" dirty="0"/>
              <a:t>et plafonds pour couronne </a:t>
            </a:r>
            <a:r>
              <a:rPr lang="fr-FR" sz="3200" b="1" dirty="0" err="1"/>
              <a:t>dentoportée</a:t>
            </a:r>
            <a:r>
              <a:rPr lang="fr-FR" sz="3200" b="1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5292"/>
            <a:ext cx="8712968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Deux dates à retenir : au 01/04/19 puis au 01/01/20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Plafonds d’honoraires </a:t>
            </a:r>
            <a:endParaRPr lang="fr-FR" dirty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Base de remboursement  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88032" cy="180000"/>
          </a:xfrm>
        </p:spPr>
        <p:txBody>
          <a:bodyPr/>
          <a:lstStyle/>
          <a:p>
            <a:r>
              <a:rPr lang="fr-FR" dirty="0" smtClean="0"/>
              <a:t>33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6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6.1 Couronne </a:t>
            </a:r>
            <a:r>
              <a:rPr lang="fr-FR" sz="3200" b="1" dirty="0" err="1"/>
              <a:t>dentoportée</a:t>
            </a:r>
            <a:r>
              <a:rPr lang="fr-FR" sz="3200" b="1" dirty="0"/>
              <a:t> au 01/04/19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16024" cy="180000"/>
          </a:xfrm>
        </p:spPr>
        <p:txBody>
          <a:bodyPr/>
          <a:lstStyle/>
          <a:p>
            <a:r>
              <a:rPr lang="fr-FR" dirty="0" smtClean="0"/>
              <a:t>34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22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1196"/>
            <a:ext cx="9144000" cy="864096"/>
          </a:xfrm>
        </p:spPr>
        <p:txBody>
          <a:bodyPr>
            <a:noAutofit/>
          </a:bodyPr>
          <a:lstStyle/>
          <a:p>
            <a:r>
              <a:rPr lang="da-DK" sz="2400" b="1" dirty="0"/>
              <a:t>Distinction matériau et localisation pour la couronne dentoportée :  </a:t>
            </a:r>
            <a:endParaRPr lang="fr-FR" sz="24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35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333013"/>
              </p:ext>
            </p:extLst>
          </p:nvPr>
        </p:nvGraphicFramePr>
        <p:xfrm>
          <a:off x="251520" y="1201316"/>
          <a:ext cx="8640960" cy="3888430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2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toute localisation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incisive/canines / 1°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pm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pm 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incisives/canines/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1° et 2° pm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incisives/canines/ 1° pm 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pm et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toute localisation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1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2400" b="1" dirty="0"/>
              <a:t>Couronne dentoportée : 8 nouveaux codes au 01/04/19 </a:t>
            </a:r>
            <a:br>
              <a:rPr lang="da-DK" sz="2400" b="1" dirty="0"/>
            </a:br>
            <a:r>
              <a:rPr lang="da-DK" sz="1600" b="1" dirty="0"/>
              <a:t>HBLD643, HBLD491, HBLD734, HBLD350, HBLD073, HBLD680, HBLD158, HBLD403</a:t>
            </a:r>
            <a:endParaRPr lang="fr-FR" sz="16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44008" y="5377780"/>
            <a:ext cx="215992" cy="180000"/>
          </a:xfrm>
        </p:spPr>
        <p:txBody>
          <a:bodyPr/>
          <a:lstStyle/>
          <a:p>
            <a:r>
              <a:rPr lang="fr-FR" dirty="0" smtClean="0"/>
              <a:t>36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538721"/>
              </p:ext>
            </p:extLst>
          </p:nvPr>
        </p:nvGraphicFramePr>
        <p:xfrm>
          <a:off x="251520" y="1129308"/>
          <a:ext cx="8640960" cy="4176462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960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dentoportée</a:t>
                      </a:r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HBLD038</a:t>
                      </a:r>
                      <a:r>
                        <a:rPr lang="fr-FR" sz="1800" b="1" i="0" u="none" strike="noStrike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fr-FR" sz="18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HBLD634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HBLD491</a:t>
                      </a:r>
                      <a:r>
                        <a:rPr lang="fr-FR" sz="15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HBLD734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HBLD350 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HBLD073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HBLD680 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HBLD158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HBLD403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0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1008112"/>
          </a:xfrm>
        </p:spPr>
        <p:txBody>
          <a:bodyPr>
            <a:noAutofit/>
          </a:bodyPr>
          <a:lstStyle/>
          <a:p>
            <a:r>
              <a:rPr lang="da-DK" sz="2400" b="1" dirty="0"/>
              <a:t>Couronne transitoire : 3 nouveaux codes au 01/04/19 </a:t>
            </a:r>
            <a:br>
              <a:rPr lang="da-DK" sz="2400" b="1" dirty="0"/>
            </a:br>
            <a:r>
              <a:rPr lang="da-DK" sz="1600" b="1" dirty="0"/>
              <a:t>HBLD490, HBLD724, HBLD486</a:t>
            </a:r>
            <a:endParaRPr lang="fr-FR" sz="16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88032" cy="180000"/>
          </a:xfrm>
        </p:spPr>
        <p:txBody>
          <a:bodyPr/>
          <a:lstStyle/>
          <a:p>
            <a:r>
              <a:rPr lang="fr-FR" dirty="0" smtClean="0"/>
              <a:t>37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455983"/>
              </p:ext>
            </p:extLst>
          </p:nvPr>
        </p:nvGraphicFramePr>
        <p:xfrm>
          <a:off x="251520" y="1345332"/>
          <a:ext cx="8640960" cy="3934680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22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transitoire pour couronne 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1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76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5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76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76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76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627784" y="2065412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HBLD490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27784" y="271348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HBLD490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52120" y="27134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HBLD724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04248" y="27134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HBLD486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627784" y="342427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HBLD490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804248" y="34242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HBLD724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724128" y="408163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HBLD724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627784" y="472970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HBLD486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627784" y="40816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HBLD490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74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2400" b="1" dirty="0"/>
              <a:t>Inlay-core : 3 nouveaux codes au 01/04/19 </a:t>
            </a:r>
            <a:br>
              <a:rPr lang="da-DK" sz="2400" b="1" dirty="0"/>
            </a:br>
            <a:r>
              <a:rPr lang="da-DK" sz="1600" b="1" dirty="0"/>
              <a:t>HBLD090, HBLD745,HBLD245</a:t>
            </a:r>
            <a:endParaRPr lang="fr-FR" sz="16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38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122062"/>
              </p:ext>
            </p:extLst>
          </p:nvPr>
        </p:nvGraphicFramePr>
        <p:xfrm>
          <a:off x="251520" y="1273324"/>
          <a:ext cx="8640960" cy="3907773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63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Inlay-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core</a:t>
                      </a:r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pour couronne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41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041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5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041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041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041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627784" y="2065412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HBLD090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27784" y="260868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HBLD090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627784" y="335226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HBLD090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27784" y="40003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HBLD090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652120" y="26321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HBLD745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04248" y="33522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HBLD745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52120" y="3994187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HBLD745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804248" y="26414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HBLD245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627784" y="465770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HBLD245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85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3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3200" b="1" dirty="0" smtClean="0"/>
              <a:t>Base de remboursement </a:t>
            </a:r>
            <a:r>
              <a:rPr lang="da-DK" sz="3200" b="1" dirty="0"/>
              <a:t>des actes CCAM au 01/04/19</a:t>
            </a:r>
            <a:endParaRPr lang="fr-FR" sz="32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360008" cy="180000"/>
          </a:xfrm>
        </p:spPr>
        <p:txBody>
          <a:bodyPr/>
          <a:lstStyle/>
          <a:p>
            <a:r>
              <a:rPr lang="fr-FR" dirty="0" smtClean="0"/>
              <a:t>39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633364"/>
            <a:ext cx="7488832" cy="3312368"/>
          </a:xfrm>
        </p:spPr>
        <p:txBody>
          <a:bodyPr>
            <a:noAutofit/>
          </a:bodyPr>
          <a:lstStyle/>
          <a:p>
            <a:r>
              <a:rPr lang="fr-FR" sz="3200" dirty="0" smtClean="0"/>
              <a:t>BR de la </a:t>
            </a:r>
            <a:r>
              <a:rPr lang="fr-FR" sz="3200" dirty="0"/>
              <a:t>c</a:t>
            </a:r>
            <a:r>
              <a:rPr lang="fr-FR" sz="3200" dirty="0" smtClean="0"/>
              <a:t>ouronne </a:t>
            </a:r>
            <a:r>
              <a:rPr lang="fr-FR" sz="3200" dirty="0" err="1"/>
              <a:t>dentoportée</a:t>
            </a:r>
            <a:r>
              <a:rPr lang="fr-FR" sz="3200" dirty="0"/>
              <a:t> : 107,5 €</a:t>
            </a:r>
          </a:p>
          <a:p>
            <a:pPr>
              <a:lnSpc>
                <a:spcPct val="200000"/>
              </a:lnSpc>
            </a:pPr>
            <a:r>
              <a:rPr lang="fr-FR" sz="3200" dirty="0" smtClean="0"/>
              <a:t>BR de la couronne </a:t>
            </a:r>
            <a:r>
              <a:rPr lang="fr-FR" sz="3200" dirty="0"/>
              <a:t>transitoire : 10 €</a:t>
            </a:r>
          </a:p>
          <a:p>
            <a:pPr>
              <a:lnSpc>
                <a:spcPct val="200000"/>
              </a:lnSpc>
            </a:pPr>
            <a:r>
              <a:rPr lang="fr-FR" sz="3200" dirty="0" smtClean="0"/>
              <a:t>BR de l’inlay-</a:t>
            </a:r>
            <a:r>
              <a:rPr lang="fr-FR" sz="3200" dirty="0" err="1" smtClean="0"/>
              <a:t>core</a:t>
            </a:r>
            <a:r>
              <a:rPr lang="fr-FR" sz="3200" dirty="0" smtClean="0"/>
              <a:t> </a:t>
            </a:r>
            <a:r>
              <a:rPr lang="fr-FR" sz="3200" dirty="0"/>
              <a:t>: 90 €</a:t>
            </a:r>
          </a:p>
        </p:txBody>
      </p:sp>
    </p:spTree>
    <p:extLst>
      <p:ext uri="{BB962C8B-B14F-4D97-AF65-F5344CB8AC3E}">
        <p14:creationId xmlns:p14="http://schemas.microsoft.com/office/powerpoint/2010/main" val="116608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52500"/>
          </a:xfrm>
        </p:spPr>
        <p:txBody>
          <a:bodyPr/>
          <a:lstStyle/>
          <a:p>
            <a:r>
              <a:rPr lang="fr-FR" dirty="0" smtClean="0"/>
              <a:t>Historique des négociations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129308"/>
            <a:ext cx="8229600" cy="47525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Début avril 2017 : Suite à l’échec des négociations entre les chirurgiens-dentistes et la CNAM. Un </a:t>
            </a:r>
            <a:r>
              <a:rPr lang="fr-FR" b="1" dirty="0" smtClean="0"/>
              <a:t>règlement arbitral </a:t>
            </a:r>
            <a:r>
              <a:rPr lang="fr-FR" dirty="0" smtClean="0"/>
              <a:t>est publié au JO pour une application au 1 janvier 2018 </a:t>
            </a:r>
          </a:p>
          <a:p>
            <a:pPr algn="just"/>
            <a:r>
              <a:rPr lang="fr-FR" dirty="0" smtClean="0"/>
              <a:t>Été </a:t>
            </a:r>
            <a:r>
              <a:rPr lang="fr-FR" dirty="0"/>
              <a:t>2017 : 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- </a:t>
            </a:r>
            <a:r>
              <a:rPr lang="fr-FR" b="1" dirty="0" smtClean="0"/>
              <a:t>Reprise </a:t>
            </a:r>
            <a:r>
              <a:rPr lang="fr-FR" b="1" dirty="0"/>
              <a:t>des négociations </a:t>
            </a:r>
            <a:r>
              <a:rPr lang="fr-FR" b="1" dirty="0" smtClean="0"/>
              <a:t>entre l’Assurance Maladie et les 3 syndicats </a:t>
            </a:r>
            <a:r>
              <a:rPr lang="fr-FR" dirty="0" smtClean="0"/>
              <a:t>: l’Union dentaire (UD), les chirurgiens-dentistes de France (ex-CNSD) et la Fédération des syndicats de dentistes libéraux (FSDL)</a:t>
            </a:r>
          </a:p>
          <a:p>
            <a:pPr marL="0" indent="0" algn="just">
              <a:buNone/>
            </a:pPr>
            <a:r>
              <a:rPr lang="fr-FR" dirty="0" smtClean="0"/>
              <a:t>- et </a:t>
            </a:r>
            <a:r>
              <a:rPr lang="fr-FR" dirty="0"/>
              <a:t>suspension de l’application du règlement arbitral jusqu’au 1 janvier 2019 </a:t>
            </a:r>
            <a:endParaRPr lang="fr-FR" dirty="0" smtClean="0"/>
          </a:p>
          <a:p>
            <a:pPr algn="just"/>
            <a:r>
              <a:rPr lang="fr-FR" b="1" dirty="0"/>
              <a:t>21 juin 2018 : Signature de la convention </a:t>
            </a:r>
            <a:r>
              <a:rPr lang="fr-FR" b="1" dirty="0" smtClean="0"/>
              <a:t>dentaire</a:t>
            </a:r>
          </a:p>
          <a:p>
            <a:pPr marL="0" indent="0" algn="just">
              <a:buNone/>
            </a:pPr>
            <a:r>
              <a:rPr lang="fr-FR" dirty="0" smtClean="0"/>
              <a:t>Le règlement arbitral ne s’applique donc pas au 1</a:t>
            </a:r>
            <a:r>
              <a:rPr lang="fr-FR" baseline="30000" dirty="0" smtClean="0"/>
              <a:t>er</a:t>
            </a:r>
            <a:r>
              <a:rPr lang="fr-FR" dirty="0" smtClean="0"/>
              <a:t> janvier 2019.</a:t>
            </a:r>
            <a:endParaRPr lang="fr-FR" dirty="0"/>
          </a:p>
          <a:p>
            <a:pPr algn="just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144016" cy="180000"/>
          </a:xfrm>
        </p:spPr>
        <p:txBody>
          <a:bodyPr/>
          <a:lstStyle/>
          <a:p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98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1196"/>
            <a:ext cx="9144000" cy="864096"/>
          </a:xfrm>
        </p:spPr>
        <p:txBody>
          <a:bodyPr>
            <a:noAutofit/>
          </a:bodyPr>
          <a:lstStyle/>
          <a:p>
            <a:r>
              <a:rPr lang="da-DK" sz="2300" b="1" dirty="0"/>
              <a:t>Couronne </a:t>
            </a:r>
            <a:r>
              <a:rPr lang="da-DK" sz="2300" b="1" dirty="0" smtClean="0"/>
              <a:t>dentoportée:plafonds </a:t>
            </a:r>
            <a:r>
              <a:rPr lang="da-DK" sz="2300" b="1" dirty="0"/>
              <a:t>prothétiques du 01/04/19 au 31/12/19</a:t>
            </a:r>
            <a:endParaRPr lang="fr-FR" sz="23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40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683784"/>
              </p:ext>
            </p:extLst>
          </p:nvPr>
        </p:nvGraphicFramePr>
        <p:xfrm>
          <a:off x="251520" y="1129308"/>
          <a:ext cx="8640960" cy="4104456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dentoportée</a:t>
                      </a:r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320 €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530 €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pas de plafond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480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530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7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1196"/>
            <a:ext cx="9036496" cy="864096"/>
          </a:xfrm>
        </p:spPr>
        <p:txBody>
          <a:bodyPr>
            <a:noAutofit/>
          </a:bodyPr>
          <a:lstStyle/>
          <a:p>
            <a:r>
              <a:rPr lang="da-DK" sz="2400" b="1" dirty="0"/>
              <a:t>Couronne transitoire : plafonds prothétiques a</a:t>
            </a:r>
            <a:r>
              <a:rPr lang="da-DK" sz="2400" b="1" dirty="0" smtClean="0"/>
              <a:t>u  </a:t>
            </a:r>
            <a:r>
              <a:rPr lang="da-DK" sz="2400" b="1" dirty="0"/>
              <a:t>01/04/19</a:t>
            </a:r>
            <a:endParaRPr lang="fr-FR" sz="24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41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806609"/>
              </p:ext>
            </p:extLst>
          </p:nvPr>
        </p:nvGraphicFramePr>
        <p:xfrm>
          <a:off x="251520" y="1057300"/>
          <a:ext cx="8640960" cy="4176468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2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72208"/>
              </a:tblGrid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transitoire pour couronne 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60 €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60 €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15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2400" b="1" dirty="0"/>
              <a:t>Inlay-core : plafonds prothétiques du 01/04/19 au 31/12/19 </a:t>
            </a:r>
            <a:endParaRPr lang="fr-FR" sz="24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42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791293"/>
              </p:ext>
            </p:extLst>
          </p:nvPr>
        </p:nvGraphicFramePr>
        <p:xfrm>
          <a:off x="251520" y="1057300"/>
          <a:ext cx="8640960" cy="4176468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34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Inlay</a:t>
                      </a:r>
                      <a:r>
                        <a:rPr lang="fr-FR" sz="1800" b="1" i="0" u="sng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fr-FR" sz="1800" b="1" i="0" u="sng" strike="noStrike" baseline="0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core</a:t>
                      </a:r>
                      <a:r>
                        <a:rPr lang="fr-FR" sz="1800" b="1" i="0" u="sng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pour couronne </a:t>
                      </a:r>
                      <a:r>
                        <a:rPr lang="fr-FR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230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plafond:230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230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230 €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230 €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2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5212"/>
            <a:ext cx="8784976" cy="648076"/>
          </a:xfrm>
        </p:spPr>
        <p:txBody>
          <a:bodyPr>
            <a:noAutofit/>
          </a:bodyPr>
          <a:lstStyle/>
          <a:p>
            <a:r>
              <a:rPr lang="da-DK" sz="2800" b="1" dirty="0"/>
              <a:t>Couronne dentoportée </a:t>
            </a:r>
            <a:r>
              <a:rPr lang="da-DK" sz="2800" b="1" dirty="0" smtClean="0"/>
              <a:t>au 01/04/19  </a:t>
            </a:r>
            <a:r>
              <a:rPr lang="fr-FR" sz="1600" b="1" dirty="0">
                <a:solidFill>
                  <a:srgbClr val="FF0000"/>
                </a:solidFill>
              </a:rPr>
              <a:t/>
            </a:r>
            <a:br>
              <a:rPr lang="fr-FR" sz="1600" b="1" dirty="0">
                <a:solidFill>
                  <a:srgbClr val="FF0000"/>
                </a:solidFill>
              </a:rPr>
            </a:br>
            <a:endParaRPr lang="fr-FR" sz="16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43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068481"/>
              </p:ext>
            </p:extLst>
          </p:nvPr>
        </p:nvGraphicFramePr>
        <p:xfrm>
          <a:off x="251520" y="1057300"/>
          <a:ext cx="8640960" cy="4176468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960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dentoportée</a:t>
                      </a:r>
                      <a:endParaRPr lang="fr-FR" sz="1800" b="1" i="0" u="sng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HBLD038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320 €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HBLD634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530 €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HBLD491</a:t>
                      </a:r>
                      <a:r>
                        <a:rPr lang="fr-FR" sz="15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HBLD734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HBLD350 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plafond : 480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HBLD073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HBLD680 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530 €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HBLD158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60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HBLD403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14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5" y="121196"/>
            <a:ext cx="9000999" cy="576064"/>
          </a:xfrm>
        </p:spPr>
        <p:txBody>
          <a:bodyPr>
            <a:noAutofit/>
          </a:bodyPr>
          <a:lstStyle/>
          <a:p>
            <a:r>
              <a:rPr lang="da-DK" sz="2800" b="1" dirty="0"/>
              <a:t>Couronne transitoire </a:t>
            </a:r>
            <a:r>
              <a:rPr lang="da-DK" sz="2800" b="1" dirty="0" smtClean="0"/>
              <a:t>au </a:t>
            </a:r>
            <a:r>
              <a:rPr lang="da-DK" sz="2800" b="1" dirty="0"/>
              <a:t>01/04/19 </a:t>
            </a:r>
            <a:r>
              <a:rPr lang="da-DK" sz="2800" b="1" dirty="0" smtClean="0"/>
              <a:t/>
            </a:r>
            <a:br>
              <a:rPr lang="da-DK" sz="2800" b="1" dirty="0" smtClean="0"/>
            </a:br>
            <a:endParaRPr lang="fr-FR" sz="18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44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298787"/>
              </p:ext>
            </p:extLst>
          </p:nvPr>
        </p:nvGraphicFramePr>
        <p:xfrm>
          <a:off x="179512" y="540884"/>
          <a:ext cx="8784976" cy="4733488"/>
        </p:xfrm>
        <a:graphic>
          <a:graphicData uri="http://schemas.openxmlformats.org/drawingml/2006/table">
            <a:tbl>
              <a:tblPr/>
              <a:tblGrid>
                <a:gridCol w="25202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2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72208"/>
              </a:tblGrid>
              <a:tr h="5695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transitoire pour couronne 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596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HBLD490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 : 10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596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HBLD490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HBLD724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 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 </a:t>
                      </a: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5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HBLD486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 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10 €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596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HBLD490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HBLD724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 :10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132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HBLD490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10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</a:t>
                      </a:r>
                    </a:p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HBLD724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plafond : 60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95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HBLD486 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: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10 €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2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576064"/>
          </a:xfrm>
        </p:spPr>
        <p:txBody>
          <a:bodyPr>
            <a:noAutofit/>
          </a:bodyPr>
          <a:lstStyle/>
          <a:p>
            <a:r>
              <a:rPr lang="da-DK" sz="2800" b="1" dirty="0"/>
              <a:t>Inlay-core </a:t>
            </a:r>
            <a:r>
              <a:rPr lang="da-DK" sz="2800" b="1" dirty="0" smtClean="0"/>
              <a:t>au 01/04/19</a:t>
            </a:r>
            <a:endParaRPr lang="fr-FR" sz="18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786345"/>
              </p:ext>
            </p:extLst>
          </p:nvPr>
        </p:nvGraphicFramePr>
        <p:xfrm>
          <a:off x="107504" y="697261"/>
          <a:ext cx="8928993" cy="4950700"/>
        </p:xfrm>
        <a:graphic>
          <a:graphicData uri="http://schemas.openxmlformats.org/drawingml/2006/table">
            <a:tbl>
              <a:tblPr/>
              <a:tblGrid>
                <a:gridCol w="25306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48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1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58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2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458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Inlay-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core</a:t>
                      </a:r>
                      <a:r>
                        <a:rPr lang="fr-FR" sz="1800" b="1" i="0" u="sng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pour </a:t>
                      </a:r>
                      <a:r>
                        <a:rPr lang="fr-FR" sz="1800" b="1" i="0" u="sng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</a:t>
                      </a:r>
                      <a:r>
                        <a:rPr lang="fr-FR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 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19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HBLD090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230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19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HBLD090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HBLD745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 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plafond:230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5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HBLD245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             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19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HBLD090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230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HBLD745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 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230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689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HBLD090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90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: 230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€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HBLD745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baseline="0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plafond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230 €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58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HBLD245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0" y="2475"/>
            <a:ext cx="216024" cy="180000"/>
          </a:xfrm>
          <a:prstGeom prst="rect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45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2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6.2 Couronne </a:t>
            </a:r>
            <a:r>
              <a:rPr lang="fr-FR" sz="3200" b="1" dirty="0" err="1"/>
              <a:t>dentoportée</a:t>
            </a:r>
            <a:r>
              <a:rPr lang="fr-FR" sz="3200" b="1" dirty="0"/>
              <a:t> au 01/01/20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03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1196"/>
            <a:ext cx="9108504" cy="936106"/>
          </a:xfrm>
        </p:spPr>
        <p:txBody>
          <a:bodyPr>
            <a:noAutofit/>
          </a:bodyPr>
          <a:lstStyle/>
          <a:p>
            <a:r>
              <a:rPr lang="da-DK" sz="2800" b="1" dirty="0"/>
              <a:t>Couronnes dentoportées réparties dans 3 paniers </a:t>
            </a:r>
            <a:r>
              <a:rPr lang="da-DK" sz="2800" b="1" dirty="0">
                <a:solidFill>
                  <a:srgbClr val="FF0000"/>
                </a:solidFill>
              </a:rPr>
              <a:t>en 2020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47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560334"/>
              </p:ext>
            </p:extLst>
          </p:nvPr>
        </p:nvGraphicFramePr>
        <p:xfrm>
          <a:off x="251520" y="1201316"/>
          <a:ext cx="8640960" cy="4032450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72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dentoportée</a:t>
                      </a:r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RAC 0 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RAC 0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RAC maîtrisé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tarif libre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RAC 0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RAC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maîtrisé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RAC 0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RAC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maîtrisé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tarif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libre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9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1196"/>
            <a:ext cx="9108504" cy="864096"/>
          </a:xfrm>
        </p:spPr>
        <p:txBody>
          <a:bodyPr>
            <a:noAutofit/>
          </a:bodyPr>
          <a:lstStyle/>
          <a:p>
            <a:r>
              <a:rPr lang="da-DK" sz="2800" b="1" dirty="0"/>
              <a:t>Couronne </a:t>
            </a:r>
            <a:r>
              <a:rPr lang="da-DK" sz="2800" b="1" dirty="0" smtClean="0"/>
              <a:t>dentoportée : Base de remboursement </a:t>
            </a:r>
            <a:r>
              <a:rPr lang="da-DK" sz="2800" b="1" dirty="0" smtClean="0">
                <a:solidFill>
                  <a:srgbClr val="FF0000"/>
                </a:solidFill>
              </a:rPr>
              <a:t>au 01/01/20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48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88252"/>
              </p:ext>
            </p:extLst>
          </p:nvPr>
        </p:nvGraphicFramePr>
        <p:xfrm>
          <a:off x="251520" y="1129308"/>
          <a:ext cx="8640960" cy="3960438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3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5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07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00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dentoportée</a:t>
                      </a:r>
                      <a:endParaRPr lang="fr-FR" sz="1800" b="1" i="0" u="sng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BR :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120 € 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120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: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120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5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BR</a:t>
                      </a:r>
                      <a:r>
                        <a:rPr lang="fr-FR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: 107,5</a:t>
                      </a:r>
                      <a:r>
                        <a:rPr lang="fr-FR" sz="1800" b="1" i="0" u="none" strike="noStrik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€</a:t>
                      </a:r>
                      <a:endParaRPr lang="fr-FR" sz="18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: 120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120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120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120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00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BR :</a:t>
                      </a:r>
                      <a:r>
                        <a:rPr lang="fr-FR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107,5</a:t>
                      </a:r>
                      <a:r>
                        <a:rPr lang="fr-FR" sz="1800" b="1" i="0" u="none" strike="noStrike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€</a:t>
                      </a:r>
                      <a:endParaRPr lang="fr-FR" sz="18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74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121196"/>
            <a:ext cx="9073008" cy="864096"/>
          </a:xfrm>
        </p:spPr>
        <p:txBody>
          <a:bodyPr>
            <a:noAutofit/>
          </a:bodyPr>
          <a:lstStyle/>
          <a:p>
            <a:r>
              <a:rPr lang="da-DK" sz="2800" b="1" dirty="0"/>
              <a:t>Couronne dentoportée : plafonds prothétiques </a:t>
            </a:r>
            <a:r>
              <a:rPr lang="da-DK" sz="2800" b="1" dirty="0" smtClean="0">
                <a:solidFill>
                  <a:srgbClr val="FF0000"/>
                </a:solidFill>
              </a:rPr>
              <a:t>au 01/01/20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49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625915"/>
              </p:ext>
            </p:extLst>
          </p:nvPr>
        </p:nvGraphicFramePr>
        <p:xfrm>
          <a:off x="251520" y="1057299"/>
          <a:ext cx="8640960" cy="4248473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34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dentoportée</a:t>
                      </a:r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500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550 €</a:t>
                      </a:r>
                    </a:p>
                    <a:p>
                      <a:pPr algn="ctr" fontAlgn="ctr"/>
                      <a:endParaRPr lang="fr-FR" sz="15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440 €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440 €</a:t>
                      </a:r>
                    </a:p>
                    <a:p>
                      <a:pPr algn="ctr" fontAlgn="ctr"/>
                      <a:endParaRPr lang="fr-FR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4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plafond: 500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550 €</a:t>
                      </a:r>
                    </a:p>
                    <a:p>
                      <a:pPr algn="ctr" fontAlgn="ctr"/>
                      <a:endParaRPr lang="fr-FR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85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5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Historique des négociations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Les objectifs principaux de la négociations étaient : </a:t>
            </a:r>
          </a:p>
          <a:p>
            <a:pPr lvl="1"/>
            <a:r>
              <a:rPr lang="fr-FR" dirty="0" smtClean="0"/>
              <a:t>La revalorisation des actes de soins conservateurs</a:t>
            </a:r>
          </a:p>
          <a:p>
            <a:pPr lvl="1"/>
            <a:r>
              <a:rPr lang="fr-FR" dirty="0" smtClean="0"/>
              <a:t>l’accès </a:t>
            </a:r>
            <a:r>
              <a:rPr lang="fr-FR" dirty="0"/>
              <a:t>financier aux </a:t>
            </a:r>
            <a:r>
              <a:rPr lang="fr-FR" dirty="0" smtClean="0"/>
              <a:t>soins, et notamment </a:t>
            </a:r>
            <a:r>
              <a:rPr lang="fr-FR" b="1" dirty="0" smtClean="0"/>
              <a:t>la mise en place du « reste à charge zéro », promesse électorale d’Emmanuel MACRON</a:t>
            </a:r>
          </a:p>
          <a:p>
            <a:pPr lvl="1" algn="just"/>
            <a:r>
              <a:rPr lang="fr-FR" dirty="0" smtClean="0"/>
              <a:t>le </a:t>
            </a:r>
            <a:r>
              <a:rPr lang="fr-FR" dirty="0"/>
              <a:t>développement de la prévention et une attention particulière aux besoins des publics fragiles, notamment les personnes âgées et les personnes handicapées.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144016" cy="180000"/>
          </a:xfrm>
        </p:spPr>
        <p:txBody>
          <a:bodyPr/>
          <a:lstStyle/>
          <a:p>
            <a:r>
              <a:rPr lang="fr-FR" dirty="0" smtClean="0"/>
              <a:t>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925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2800" b="1" dirty="0"/>
              <a:t>Inlay-core : plafonds prothétiques </a:t>
            </a:r>
            <a:r>
              <a:rPr lang="da-DK" sz="2800" b="1" dirty="0">
                <a:solidFill>
                  <a:srgbClr val="FF0000"/>
                </a:solidFill>
              </a:rPr>
              <a:t>au 01/01/20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50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720147"/>
              </p:ext>
            </p:extLst>
          </p:nvPr>
        </p:nvGraphicFramePr>
        <p:xfrm>
          <a:off x="251520" y="1057299"/>
          <a:ext cx="8640960" cy="4248473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8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34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Inlay-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core</a:t>
                      </a:r>
                      <a:r>
                        <a:rPr lang="fr-FR" sz="1800" b="1" i="0" u="sng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pour </a:t>
                      </a:r>
                      <a:r>
                        <a:rPr lang="fr-FR" sz="1800" b="1" i="0" u="sng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: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175 €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:175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</a:t>
                      </a:r>
                    </a:p>
                    <a:p>
                      <a:pPr algn="ctr" fontAlgn="ctr"/>
                      <a:endParaRPr lang="fr-FR" sz="15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175 €</a:t>
                      </a:r>
                    </a:p>
                    <a:p>
                      <a:pPr algn="ctr" fontAlgn="ctr"/>
                      <a:endParaRPr lang="fr-FR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4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175 €</a:t>
                      </a:r>
                    </a:p>
                    <a:p>
                      <a:pPr algn="ctr" fontAlgn="ctr"/>
                      <a:endParaRPr lang="fr-FR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85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20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722"/>
            <a:ext cx="9110386" cy="720080"/>
          </a:xfrm>
        </p:spPr>
        <p:txBody>
          <a:bodyPr>
            <a:noAutofit/>
          </a:bodyPr>
          <a:lstStyle/>
          <a:p>
            <a:r>
              <a:rPr lang="da-DK" sz="2800" b="1" dirty="0"/>
              <a:t>Couronne dentoportée </a:t>
            </a:r>
            <a:r>
              <a:rPr lang="da-DK" sz="2800" b="1" dirty="0" smtClean="0">
                <a:solidFill>
                  <a:srgbClr val="FF0000"/>
                </a:solidFill>
              </a:rPr>
              <a:t>au 01/01/20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RESTREINT</a:t>
            </a:r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747954"/>
              </p:ext>
            </p:extLst>
          </p:nvPr>
        </p:nvGraphicFramePr>
        <p:xfrm>
          <a:off x="133835" y="700815"/>
          <a:ext cx="8902662" cy="4981556"/>
        </p:xfrm>
        <a:graphic>
          <a:graphicData uri="http://schemas.openxmlformats.org/drawingml/2006/table">
            <a:tbl>
              <a:tblPr/>
              <a:tblGrid>
                <a:gridCol w="2492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62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86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4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4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899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174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Couronne </a:t>
                      </a:r>
                      <a:r>
                        <a:rPr lang="fr-FR" sz="18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dentoportée</a:t>
                      </a:r>
                      <a:endParaRPr lang="fr-FR" sz="1800" b="1" i="0" u="sng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74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120 €</a:t>
                      </a: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290 €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900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120 €</a:t>
                      </a: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500 €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120 €</a:t>
                      </a:r>
                      <a:r>
                        <a:rPr lang="fr-FR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d:550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i="0" u="none" strike="noStrike" baseline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BR</a:t>
                      </a:r>
                      <a:r>
                        <a:rPr lang="fr-FR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: 107,5</a:t>
                      </a:r>
                      <a:r>
                        <a:rPr lang="fr-FR" sz="1800" b="1" i="0" u="none" strike="noStrik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€</a:t>
                      </a:r>
                      <a:endParaRPr lang="fr-FR" sz="1800" b="1" i="0" u="none" strike="noStrike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/>
                      <a:endParaRPr lang="fr-FR" sz="1800" b="1" i="0" u="none" strike="noStrike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192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120 €</a:t>
                      </a: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440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120 €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440 €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86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120 €</a:t>
                      </a:r>
                    </a:p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500 € </a:t>
                      </a:r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 :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120 €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550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 </a:t>
                      </a: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73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BR</a:t>
                      </a:r>
                      <a:r>
                        <a:rPr lang="fr-FR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: 107,5</a:t>
                      </a:r>
                      <a:r>
                        <a:rPr lang="fr-FR" sz="1800" b="1" i="0" u="none" strike="noStrike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€</a:t>
                      </a:r>
                      <a:endParaRPr lang="fr-FR" sz="1800" b="1" i="0" u="none" strike="noStrike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fr-FR" sz="18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0" y="11021"/>
            <a:ext cx="216024" cy="180000"/>
          </a:xfrm>
          <a:prstGeom prst="rect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51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55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da-DK" sz="3200" b="1" dirty="0"/>
              <a:t>Inlay-core </a:t>
            </a:r>
            <a:r>
              <a:rPr lang="da-DK" sz="3200" b="1" dirty="0" smtClean="0">
                <a:solidFill>
                  <a:srgbClr val="FF0000"/>
                </a:solidFill>
              </a:rPr>
              <a:t>au </a:t>
            </a:r>
            <a:r>
              <a:rPr lang="da-DK" sz="3200" b="1" dirty="0">
                <a:solidFill>
                  <a:srgbClr val="FF0000"/>
                </a:solidFill>
              </a:rPr>
              <a:t>01/01/20 </a:t>
            </a:r>
            <a:endParaRPr lang="fr-FR" sz="18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16024" cy="180000"/>
          </a:xfrm>
        </p:spPr>
        <p:txBody>
          <a:bodyPr/>
          <a:lstStyle/>
          <a:p>
            <a:r>
              <a:rPr lang="fr-FR" dirty="0" smtClean="0"/>
              <a:t>52</a:t>
            </a:r>
            <a:endParaRPr lang="fr-FR" dirty="0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698481"/>
              </p:ext>
            </p:extLst>
          </p:nvPr>
        </p:nvGraphicFramePr>
        <p:xfrm>
          <a:off x="194274" y="1129308"/>
          <a:ext cx="8770214" cy="4094228"/>
        </p:xfrm>
        <a:graphic>
          <a:graphicData uri="http://schemas.openxmlformats.org/drawingml/2006/table">
            <a:tbl>
              <a:tblPr/>
              <a:tblGrid>
                <a:gridCol w="24999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1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16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7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376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390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Inlay-</a:t>
                      </a:r>
                      <a:r>
                        <a:rPr lang="fr-FR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core</a:t>
                      </a:r>
                      <a:r>
                        <a:rPr lang="fr-FR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sur couronne :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incisive / canine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2° </a:t>
                      </a:r>
                      <a:r>
                        <a:rPr lang="fr-FR" sz="18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prémo</a:t>
                      </a:r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molaires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90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0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céramométallique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</a:t>
                      </a:r>
                      <a:r>
                        <a:rPr lang="fr-FR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d:175 </a:t>
                      </a:r>
                      <a:r>
                        <a:rPr lang="fr-FR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  <a:r>
                        <a:rPr lang="fr-FR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7038" marR="7038" marT="70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25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</a:t>
                      </a: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</a:t>
                      </a: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25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céramique monolithique  hors zircone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 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€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plafond : 175 </a:t>
                      </a:r>
                      <a:r>
                        <a:rPr lang="fr-F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 </a:t>
                      </a: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0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céramocéramique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1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7. Bridge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53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6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2800" b="1" dirty="0"/>
              <a:t>Nouveaux </a:t>
            </a:r>
            <a:r>
              <a:rPr lang="fr-FR" sz="2800" b="1" dirty="0" smtClean="0"/>
              <a:t>codes CCAM pour </a:t>
            </a:r>
            <a:r>
              <a:rPr lang="fr-FR" sz="2800" b="1" dirty="0"/>
              <a:t>les bridges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01316"/>
            <a:ext cx="8640960" cy="367240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r>
              <a:rPr lang="fr-FR" sz="3100" dirty="0"/>
              <a:t>Création de </a:t>
            </a:r>
            <a:r>
              <a:rPr lang="fr-FR" sz="3100" dirty="0" smtClean="0"/>
              <a:t>deux nouveaux </a:t>
            </a:r>
            <a:r>
              <a:rPr lang="fr-FR" sz="3100" dirty="0"/>
              <a:t>codes CCAM pour </a:t>
            </a:r>
            <a:r>
              <a:rPr lang="fr-FR" sz="3100" dirty="0" smtClean="0"/>
              <a:t>bridge </a:t>
            </a:r>
            <a:r>
              <a:rPr lang="fr-FR" sz="3100" dirty="0" err="1" smtClean="0"/>
              <a:t>céramométallique</a:t>
            </a:r>
            <a:r>
              <a:rPr lang="fr-FR" sz="3100" dirty="0" smtClean="0"/>
              <a:t> </a:t>
            </a:r>
            <a:r>
              <a:rPr lang="fr-FR" sz="3100" dirty="0"/>
              <a:t>selon la dent remplacée :</a:t>
            </a:r>
          </a:p>
          <a:p>
            <a:pPr lvl="3"/>
            <a:r>
              <a:rPr lang="fr-FR" sz="3100" dirty="0"/>
              <a:t>incisive  </a:t>
            </a:r>
          </a:p>
          <a:p>
            <a:pPr lvl="3"/>
            <a:r>
              <a:rPr lang="fr-FR" sz="3100" dirty="0"/>
              <a:t>dent autre qu’une incisive</a:t>
            </a:r>
          </a:p>
          <a:p>
            <a:pPr marL="0" indent="0">
              <a:buNone/>
            </a:pPr>
            <a:endParaRPr lang="fr-FR" sz="3100" dirty="0"/>
          </a:p>
          <a:p>
            <a:pPr marL="0" indent="0">
              <a:buNone/>
            </a:pPr>
            <a:r>
              <a:rPr lang="fr-FR" sz="3100" dirty="0"/>
              <a:t>Création d’un nouveau code CCAM  pour bridge céramocéramique</a:t>
            </a:r>
          </a:p>
          <a:p>
            <a:endParaRPr lang="fr-FR" dirty="0"/>
          </a:p>
          <a:p>
            <a:pPr marL="0" indent="0" algn="ctr">
              <a:buNone/>
            </a:pPr>
            <a:endParaRPr lang="fr-FR" sz="40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54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077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2800" b="1" dirty="0"/>
              <a:t>Nouveaux codes CCAM pour les bridges au 01/04/19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9856" y="1201316"/>
            <a:ext cx="8784976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0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16024" cy="180000"/>
          </a:xfrm>
        </p:spPr>
        <p:txBody>
          <a:bodyPr/>
          <a:lstStyle/>
          <a:p>
            <a:r>
              <a:rPr lang="fr-FR" dirty="0" smtClean="0"/>
              <a:t>55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285163"/>
              </p:ext>
            </p:extLst>
          </p:nvPr>
        </p:nvGraphicFramePr>
        <p:xfrm>
          <a:off x="827584" y="913283"/>
          <a:ext cx="7560840" cy="4077684"/>
        </p:xfrm>
        <a:graphic>
          <a:graphicData uri="http://schemas.openxmlformats.org/drawingml/2006/table">
            <a:tbl>
              <a:tblPr/>
              <a:tblGrid>
                <a:gridCol w="756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25104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fr-F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BRIDGE</a:t>
                      </a:r>
                      <a:r>
                        <a:rPr lang="fr-FR" sz="20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9148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 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14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fr-F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Bridge </a:t>
                      </a:r>
                      <a:r>
                        <a:rPr lang="fr-FR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céramométallique</a:t>
                      </a:r>
                      <a:r>
                        <a:rPr lang="fr-F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(pour </a:t>
                      </a:r>
                      <a:r>
                        <a:rPr lang="fr-F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le remplacement d’une incisive)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fr-FR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4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 </a:t>
                      </a:r>
                      <a:r>
                        <a:rPr lang="fr-F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céramométalliques (2 piliers et 1  inter</a:t>
                      </a:r>
                      <a:r>
                        <a:rPr lang="fr-FR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8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(pour </a:t>
                      </a: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le remplacement</a:t>
                      </a:r>
                      <a:r>
                        <a:rPr lang="fr-FR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d’une dent autre qu’une incisive</a:t>
                      </a: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céramométalliques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9148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métalliques  (1 pilier, 1 inter) / 1 céramométallique (1 pilier)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14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  (1 pilier) / 2 céramométalliques (1 pilier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9148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Bridge</a:t>
                      </a:r>
                      <a:r>
                        <a:rPr lang="fr-FR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céramocéramique</a:t>
                      </a:r>
                      <a:r>
                        <a:rPr lang="fr-FR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just" fontAlgn="t"/>
                      <a:r>
                        <a:rPr lang="fr-FR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céramocéramiques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0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Bridge : plafonds prothétiques au </a:t>
            </a:r>
            <a:r>
              <a:rPr lang="fr-FR" sz="2800" b="1" dirty="0"/>
              <a:t>01/04/19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9856" y="1201316"/>
            <a:ext cx="8784976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0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144016" cy="180000"/>
          </a:xfrm>
        </p:spPr>
        <p:txBody>
          <a:bodyPr/>
          <a:lstStyle/>
          <a:p>
            <a:r>
              <a:rPr lang="fr-FR" dirty="0" smtClean="0"/>
              <a:t>56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290807"/>
              </p:ext>
            </p:extLst>
          </p:nvPr>
        </p:nvGraphicFramePr>
        <p:xfrm>
          <a:off x="539552" y="964467"/>
          <a:ext cx="7920880" cy="4163420"/>
        </p:xfrm>
        <a:graphic>
          <a:graphicData uri="http://schemas.openxmlformats.org/drawingml/2006/table">
            <a:tbl>
              <a:tblPr/>
              <a:tblGrid>
                <a:gridCol w="62261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4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9243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fr-F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BRIDGE</a:t>
                      </a:r>
                      <a:r>
                        <a:rPr lang="fr-FR" sz="20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</a:t>
                      </a:r>
                      <a:endParaRPr lang="fr-F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 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870 € 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(pour 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le remplacement d’une incisive)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céramométalliques (2 piliers et 1 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1465 €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177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(pour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le remplacement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d’une dent autre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qu’une 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incisive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3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Pas de plafond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métalliques  (1 pilier, 1 inter) / 1 céramométallique (1 pilier)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Pas de plafond</a:t>
                      </a:r>
                    </a:p>
                    <a:p>
                      <a:pPr algn="ctr" fontAlgn="t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  (1 pilier) / 2 céramométalliques (1 pilier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Pas de plafond</a:t>
                      </a:r>
                    </a:p>
                    <a:p>
                      <a:pPr algn="ctr" fontAlgn="t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409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céramocéramique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just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céramocéramiques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Pas de plafond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9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Bridge : plafonds prothétiques </a:t>
            </a:r>
            <a:r>
              <a:rPr lang="fr-FR" sz="2800" b="1" dirty="0" smtClean="0">
                <a:solidFill>
                  <a:srgbClr val="FF0000"/>
                </a:solidFill>
              </a:rPr>
              <a:t>au 01/01/21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9856" y="1201316"/>
            <a:ext cx="8784976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0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57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661986"/>
              </p:ext>
            </p:extLst>
          </p:nvPr>
        </p:nvGraphicFramePr>
        <p:xfrm>
          <a:off x="539552" y="964467"/>
          <a:ext cx="7920880" cy="4163420"/>
        </p:xfrm>
        <a:graphic>
          <a:graphicData uri="http://schemas.openxmlformats.org/drawingml/2006/table">
            <a:tbl>
              <a:tblPr/>
              <a:tblGrid>
                <a:gridCol w="62261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4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9243"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fr-F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BRIDGE</a:t>
                      </a:r>
                      <a:r>
                        <a:rPr lang="fr-FR" sz="20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</a:t>
                      </a:r>
                      <a:endParaRPr lang="fr-FR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 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870 € </a:t>
                      </a:r>
                      <a:endParaRPr lang="fr-FR" sz="16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(pour 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le remplacement d’une incisive)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céramométalliques (2 piliers et 1 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1465 € </a:t>
                      </a:r>
                      <a:endParaRPr lang="fr-FR" sz="16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177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(pour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le remplacement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d’une dent autre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qu’une 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incisive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3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1635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€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métalliques  (1 pilier, 1 inter) / 1 céramométallique (1 pilier)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1170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903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céramométallique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l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métallique  (1 pilier) / 2 céramométalliques (1 pilier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1635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€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409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Bridge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céramocéramique</a:t>
                      </a:r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just" fontAlgn="t"/>
                      <a:r>
                        <a:rPr lang="fr-FR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fr-FR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céramocéramiques (2 piliers et 1 inter)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Pas de plafond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37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8. Prothèse adjointe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58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889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3200" b="1" dirty="0"/>
              <a:t>Prothèse </a:t>
            </a:r>
            <a:r>
              <a:rPr lang="fr-FR" sz="3200" b="1" dirty="0" smtClean="0"/>
              <a:t>adjointe et réparations</a:t>
            </a:r>
            <a:endParaRPr lang="fr-FR" sz="32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59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898986"/>
              </p:ext>
            </p:extLst>
          </p:nvPr>
        </p:nvGraphicFramePr>
        <p:xfrm>
          <a:off x="539552" y="950589"/>
          <a:ext cx="8101798" cy="4201440"/>
        </p:xfrm>
        <a:graphic>
          <a:graphicData uri="http://schemas.openxmlformats.org/drawingml/2006/table">
            <a:tbl>
              <a:tblPr/>
              <a:tblGrid>
                <a:gridCol w="52444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7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4631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PROTHESE  ADJOINTE</a:t>
                      </a:r>
                      <a:endParaRPr lang="fr-F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85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Prothèse</a:t>
                      </a:r>
                      <a:r>
                        <a:rPr lang="fr-FR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amovible de transition à plaque résine 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en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664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Prothèse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amovible définitive  à plaque résine 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fr-FR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en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517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Réparation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de prothèse amovible à plaque base résine</a:t>
                      </a:r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en </a:t>
                      </a: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2021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8285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Prothèse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amovible  à châssis métallique 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en </a:t>
                      </a: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55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fr-FR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</a:br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Réparation</a:t>
                      </a:r>
                      <a:r>
                        <a:rPr lang="fr-FR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de prothèse amovible à châssis métallique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fr-FR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en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8285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Prothèse</a:t>
                      </a:r>
                      <a:r>
                        <a:rPr lang="fr-FR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complète </a:t>
                      </a:r>
                      <a:r>
                        <a:rPr lang="fr-FR" sz="16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transvissée</a:t>
                      </a:r>
                      <a:r>
                        <a:rPr lang="fr-FR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ou prothèse supra-implantaire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155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Réparation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de prothèse supra-implantaire</a:t>
                      </a:r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pas de plafond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1196"/>
            <a:ext cx="8229600" cy="828700"/>
          </a:xfrm>
        </p:spPr>
        <p:txBody>
          <a:bodyPr>
            <a:normAutofit/>
          </a:bodyPr>
          <a:lstStyle/>
          <a:p>
            <a:r>
              <a:rPr lang="fr-FR" sz="3200" b="1" dirty="0"/>
              <a:t>Après</a:t>
            </a:r>
            <a:r>
              <a:rPr lang="fr-FR" sz="3600" b="1" dirty="0"/>
              <a:t> 2 ans de négociations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7340"/>
            <a:ext cx="8579296" cy="3699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Signature le 21/06/18 de la convention par :</a:t>
            </a:r>
          </a:p>
          <a:p>
            <a:pPr lvl="1"/>
            <a:r>
              <a:rPr lang="fr-FR" dirty="0"/>
              <a:t>UD (Union Dentaire) </a:t>
            </a:r>
          </a:p>
          <a:p>
            <a:pPr lvl="1"/>
            <a:r>
              <a:rPr lang="fr-FR" dirty="0" smtClean="0"/>
              <a:t>Les chirurgiens-dentistes </a:t>
            </a:r>
            <a:r>
              <a:rPr lang="fr-FR" dirty="0"/>
              <a:t>de </a:t>
            </a:r>
            <a:r>
              <a:rPr lang="fr-FR" dirty="0" smtClean="0"/>
              <a:t>France (ancienne CNSD)</a:t>
            </a:r>
            <a:endParaRPr lang="fr-FR" dirty="0"/>
          </a:p>
          <a:p>
            <a:pPr lvl="1"/>
            <a:r>
              <a:rPr lang="fr-FR" dirty="0"/>
              <a:t>UNCAM</a:t>
            </a:r>
          </a:p>
          <a:p>
            <a:pPr lvl="1"/>
            <a:r>
              <a:rPr lang="fr-FR" dirty="0"/>
              <a:t>UNOCAM  </a:t>
            </a:r>
          </a:p>
          <a:p>
            <a:pPr marL="0" indent="0">
              <a:buNone/>
            </a:pPr>
            <a:r>
              <a:rPr lang="fr-FR" dirty="0"/>
              <a:t>Publication au JO le 25/08/18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144016" cy="180000"/>
          </a:xfrm>
        </p:spPr>
        <p:txBody>
          <a:bodyPr/>
          <a:lstStyle/>
          <a:p>
            <a:r>
              <a:rPr lang="fr-FR" dirty="0" smtClean="0"/>
              <a:t>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5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3200" b="1" dirty="0"/>
              <a:t>Prothèse </a:t>
            </a:r>
            <a:r>
              <a:rPr lang="fr-FR" sz="3200" b="1" dirty="0" smtClean="0"/>
              <a:t>adjointe et plafonds</a:t>
            </a:r>
            <a:endParaRPr lang="fr-FR" sz="32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60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651430"/>
              </p:ext>
            </p:extLst>
          </p:nvPr>
        </p:nvGraphicFramePr>
        <p:xfrm>
          <a:off x="611560" y="1633364"/>
          <a:ext cx="8101798" cy="2499401"/>
        </p:xfrm>
        <a:graphic>
          <a:graphicData uri="http://schemas.openxmlformats.org/drawingml/2006/table">
            <a:tbl>
              <a:tblPr/>
              <a:tblGrid>
                <a:gridCol w="52444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7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7972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PROTHESE  ADJOINTE</a:t>
                      </a:r>
                      <a:endParaRPr lang="fr-F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PLAFONDS en 2021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2596">
                <a:tc>
                  <a:txBody>
                    <a:bodyPr/>
                    <a:lstStyle/>
                    <a:p>
                      <a:pPr algn="l" fontAlgn="t"/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Prothèse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amovible 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complète définitive </a:t>
                      </a:r>
                      <a:r>
                        <a:rPr lang="fr-FR" sz="1600" b="1" i="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unimaxillaire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à plaque base résine </a:t>
                      </a:r>
                    </a:p>
                    <a:p>
                      <a:pPr algn="l" fontAlgn="t"/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1100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€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6115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Prothèse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amovible complète définitive </a:t>
                      </a:r>
                      <a:r>
                        <a:rPr lang="fr-FR" sz="1600" b="1" i="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bimaxillaire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à plaque base résine </a:t>
                      </a:r>
                      <a:endParaRPr lang="fr-FR" sz="16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fr-FR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2300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€</a:t>
                      </a:r>
                      <a:endParaRPr lang="fr-FR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1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9. Devis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666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DEVIS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288000" cy="180000"/>
          </a:xfrm>
        </p:spPr>
        <p:txBody>
          <a:bodyPr/>
          <a:lstStyle/>
          <a:p>
            <a:r>
              <a:rPr lang="fr-FR" dirty="0" smtClean="0"/>
              <a:t>62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83383"/>
            <a:ext cx="787671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9512" y="913284"/>
            <a:ext cx="84969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Bef>
                <a:spcPct val="0"/>
              </a:spcBef>
              <a:buClr>
                <a:srgbClr val="92D050"/>
              </a:buClr>
              <a:buNone/>
            </a:pPr>
            <a:endParaRPr lang="fr-FR" sz="3200" dirty="0" smtClean="0"/>
          </a:p>
          <a:p>
            <a:pPr marL="0" lvl="1" indent="0">
              <a:spcBef>
                <a:spcPct val="0"/>
              </a:spcBef>
              <a:buClr>
                <a:srgbClr val="92D050"/>
              </a:buClr>
              <a:buNone/>
            </a:pPr>
            <a:r>
              <a:rPr lang="fr-FR" sz="2400" b="1" dirty="0" smtClean="0"/>
              <a:t>Précision </a:t>
            </a:r>
            <a:r>
              <a:rPr lang="fr-FR" sz="2400" b="1" dirty="0"/>
              <a:t>concernant le devis : </a:t>
            </a:r>
          </a:p>
          <a:p>
            <a:pPr marL="400050" lvl="2" indent="0" algn="just">
              <a:spcBef>
                <a:spcPct val="0"/>
              </a:spcBef>
              <a:buNone/>
            </a:pPr>
            <a:r>
              <a:rPr lang="fr-FR" sz="2400" dirty="0"/>
              <a:t>« Dans l’hypothèse ou le praticien proposerait au patient un acte avec un reste à charge (après l’intervention de la complémentaire), le praticien s’engage à proposer une alternative sans reste à charge ou à défaut avec un reste à charge maîtrisé chaque fois qu’une alternative thérapeutique existe  </a:t>
            </a:r>
            <a:r>
              <a:rPr lang="fr-FR" sz="2400" dirty="0" smtClean="0"/>
              <a:t>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70733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10. CMU C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rgbClr val="00457F"/>
                </a:solidFill>
              </a:rPr>
              <a:t>Panier CMUC  / ACS : </a:t>
            </a:r>
            <a:r>
              <a:rPr lang="fr-FR" sz="3200" b="1" dirty="0">
                <a:solidFill>
                  <a:srgbClr val="FF0000"/>
                </a:solidFill>
              </a:rPr>
              <a:t>en attente des négociations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33500"/>
            <a:ext cx="8363272" cy="3771900"/>
          </a:xfrm>
        </p:spPr>
        <p:txBody>
          <a:bodyPr>
            <a:normAutofit fontScale="92500"/>
          </a:bodyPr>
          <a:lstStyle/>
          <a:p>
            <a:pPr marL="0" lvl="0" indent="0" algn="just" defTabSz="892175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BBE0E3">
                  <a:lumMod val="50000"/>
                </a:srgbClr>
              </a:buClr>
              <a:buSzTx/>
              <a:buNone/>
            </a:pPr>
            <a:r>
              <a:rPr lang="fr-FR" sz="2100" dirty="0">
                <a:solidFill>
                  <a:srgbClr val="00457F"/>
                </a:solidFill>
              </a:rPr>
              <a:t>Déclinaison des évolutions de la CCAM au sein des paniers de soins CMU-C et ACS :</a:t>
            </a:r>
          </a:p>
          <a:p>
            <a:pPr lvl="0" algn="just" defTabSz="89217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</a:pPr>
            <a:r>
              <a:rPr lang="fr-FR" sz="2100" dirty="0">
                <a:solidFill>
                  <a:srgbClr val="00457F"/>
                </a:solidFill>
              </a:rPr>
              <a:t>Adapter les montants maximaux applicables aux actes du panier de soins CMU-C et ACS aux évolutions de la CCAM (couronnes, bridges, inlay-onlay) ;</a:t>
            </a:r>
          </a:p>
          <a:p>
            <a:pPr lvl="0" algn="just" defTabSz="89217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</a:pPr>
            <a:r>
              <a:rPr lang="fr-FR" sz="2100" dirty="0">
                <a:solidFill>
                  <a:srgbClr val="00457F"/>
                </a:solidFill>
              </a:rPr>
              <a:t>Mise en place d’un groupe de travail préparant la négociation d’un avenant pour une application des mesures au 1er avril 2019. </a:t>
            </a:r>
          </a:p>
          <a:p>
            <a:pPr lvl="0" algn="just" defTabSz="8921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Tx/>
              <a:buFont typeface="Wingdings" panose="05000000000000000000" pitchFamily="2" charset="2"/>
              <a:buChar char="§"/>
            </a:pPr>
            <a:r>
              <a:rPr lang="fr-FR" sz="2100" dirty="0">
                <a:solidFill>
                  <a:srgbClr val="00457F"/>
                </a:solidFill>
              </a:rPr>
              <a:t>Autre mesure : revalorisation possible des montants maximaux des tarifs du panier de soins CMU-C et ACS, si l’évolution du total des effectifs des bénéficiaires de la CMU-C et de l’ACS constatée lors du suivi annuel évolue de +15% par rapport au 31 décembre 2017.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25973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11. Suivi de l’accord conventionnel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22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3200" b="1" dirty="0"/>
              <a:t>SUIVI DE L’ACCORD CONVENTIONNEL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66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A4586C6-34CC-4764-874A-DC479379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Clause de </a:t>
            </a:r>
            <a:r>
              <a:rPr lang="fr-FR" dirty="0" smtClean="0"/>
              <a:t>revoyure annuelle </a:t>
            </a:r>
            <a:endParaRPr lang="fr-FR" dirty="0"/>
          </a:p>
          <a:p>
            <a:pPr marL="800100" lvl="2" indent="0">
              <a:buNone/>
            </a:pPr>
            <a:r>
              <a:rPr lang="fr-FR" dirty="0"/>
              <a:t>En cas de constat d’un écart significatif de l’équilibre dans la répartition observées des actes prothétiques entre </a:t>
            </a:r>
            <a:r>
              <a:rPr lang="fr-FR" dirty="0" smtClean="0"/>
              <a:t>les </a:t>
            </a:r>
            <a:r>
              <a:rPr lang="fr-FR" dirty="0"/>
              <a:t>3 paniers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Ouverture de négociations afin de déterminer des mesures d’ajustement </a:t>
            </a:r>
          </a:p>
        </p:txBody>
      </p:sp>
    </p:spTree>
    <p:extLst>
      <p:ext uri="{BB962C8B-B14F-4D97-AF65-F5344CB8AC3E}">
        <p14:creationId xmlns:p14="http://schemas.microsoft.com/office/powerpoint/2010/main" val="40728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3200" b="1" dirty="0"/>
              <a:t>SUIVI DE L’ACCORD CONVENTIONNEL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67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A4586C6-34CC-4764-874A-DC479379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Clause d’indexation  </a:t>
            </a:r>
            <a:r>
              <a:rPr lang="fr-FR" dirty="0" smtClean="0"/>
              <a:t>des plafonds</a:t>
            </a:r>
            <a:endParaRPr lang="fr-FR" dirty="0"/>
          </a:p>
          <a:p>
            <a:pPr marL="800100" lvl="2" indent="0">
              <a:buNone/>
            </a:pPr>
            <a:r>
              <a:rPr lang="fr-FR" dirty="0"/>
              <a:t>En cas de constat d’une évolution observée des charges considérées, supérieures de plus de 1% par rapport à l’année de référence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Révision de la valeur des honoraires limites de facturation des actes prothétiques par voie d’avenant </a:t>
            </a:r>
          </a:p>
        </p:txBody>
      </p:sp>
    </p:spTree>
    <p:extLst>
      <p:ext uri="{BB962C8B-B14F-4D97-AF65-F5344CB8AC3E}">
        <p14:creationId xmlns:p14="http://schemas.microsoft.com/office/powerpoint/2010/main" val="352756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705372"/>
            <a:ext cx="7931224" cy="201622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12. Accompagnement</a:t>
            </a:r>
          </a:p>
          <a:p>
            <a:pPr marL="0" indent="0" algn="ctr">
              <a:buNone/>
            </a:pPr>
            <a:r>
              <a:rPr lang="fr-FR" b="1" dirty="0"/>
              <a:t> </a:t>
            </a:r>
            <a:endParaRPr lang="fr-FR" sz="3600" b="1" dirty="0"/>
          </a:p>
          <a:p>
            <a:pPr marL="514350" indent="-514350" algn="ctr">
              <a:buFont typeface="+mj-lt"/>
              <a:buAutoNum type="arabicPeriod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68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9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64096"/>
          </a:xfrm>
        </p:spPr>
        <p:txBody>
          <a:bodyPr>
            <a:noAutofit/>
          </a:bodyPr>
          <a:lstStyle/>
          <a:p>
            <a:r>
              <a:rPr lang="fr-FR" sz="3200" b="1" dirty="0"/>
              <a:t>OUTILS D’ACCOMPAGNEMENT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05772"/>
            <a:ext cx="216024" cy="252008"/>
          </a:xfrm>
        </p:spPr>
        <p:txBody>
          <a:bodyPr/>
          <a:lstStyle/>
          <a:p>
            <a:r>
              <a:rPr lang="fr-FR" dirty="0" smtClean="0"/>
              <a:t>69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A4586C6-34CC-4764-874A-DC479379E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048100"/>
          </a:xfrm>
        </p:spPr>
        <p:txBody>
          <a:bodyPr>
            <a:normAutofit/>
          </a:bodyPr>
          <a:lstStyle/>
          <a:p>
            <a:pPr marL="0" lvl="0" indent="0" algn="just" defTabSz="892175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BBE0E3">
                  <a:lumMod val="50000"/>
                </a:srgbClr>
              </a:buClr>
              <a:buSzTx/>
              <a:buNone/>
            </a:pPr>
            <a:endParaRPr lang="fr-FR" sz="1800" dirty="0">
              <a:solidFill>
                <a:srgbClr val="0C419A"/>
              </a:solidFill>
            </a:endParaRP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fr-FR" sz="2000" dirty="0"/>
              <a:t>Un remis </a:t>
            </a:r>
            <a:r>
              <a:rPr lang="fr-FR" sz="2000" b="1" dirty="0"/>
              <a:t>« points clés » </a:t>
            </a:r>
            <a:r>
              <a:rPr lang="fr-FR" sz="2000" dirty="0"/>
              <a:t>sur les axes majeurs de la convention : valoriser l’activité, améliorer l’accès aux soins, renforcer la qualité des soins, moderniser les relations avec l’assurance maladie</a:t>
            </a:r>
          </a:p>
          <a:p>
            <a:pPr marL="0" indent="0" algn="just">
              <a:buClr>
                <a:srgbClr val="99CC00"/>
              </a:buClr>
              <a:buNone/>
            </a:pPr>
            <a:endParaRPr lang="fr-FR" sz="500" dirty="0"/>
          </a:p>
          <a:p>
            <a:pPr marL="342900" lvl="1" indent="-342900" algn="just">
              <a:buClr>
                <a:srgbClr val="92D050"/>
              </a:buClr>
            </a:pPr>
            <a:r>
              <a:rPr lang="fr-FR" sz="2000" dirty="0"/>
              <a:t>Un </a:t>
            </a:r>
            <a:r>
              <a:rPr lang="fr-FR" sz="2000" b="1" dirty="0"/>
              <a:t>outil d’aide à la codification mis en ligne sur Ameli.fr </a:t>
            </a:r>
            <a:r>
              <a:rPr lang="fr-FR" sz="2000" dirty="0"/>
              <a:t>au 1</a:t>
            </a:r>
            <a:r>
              <a:rPr lang="fr-FR" sz="2000" baseline="30000" dirty="0"/>
              <a:t>er</a:t>
            </a:r>
            <a:r>
              <a:rPr lang="fr-FR" sz="2000" dirty="0"/>
              <a:t>  trimestre 2019. Il permettra au praticien en sélectionnant le matériau et la localisation de la dent d’obtenir une liste de résultats des codes CCAM et libellés et les tarifs/plafonds associés</a:t>
            </a:r>
            <a:r>
              <a:rPr lang="fr-FR" sz="2000" b="1" dirty="0"/>
              <a:t>.</a:t>
            </a:r>
          </a:p>
          <a:p>
            <a:pPr marL="0" lvl="1" indent="0" algn="just" defTabSz="892175" eaLnBrk="0" hangingPunc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endParaRPr lang="fr-FR" sz="1600" b="1" dirty="0">
              <a:solidFill>
                <a:srgbClr val="0C41A4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611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1196"/>
            <a:ext cx="8229600" cy="828700"/>
          </a:xfrm>
        </p:spPr>
        <p:txBody>
          <a:bodyPr>
            <a:normAutofit/>
          </a:bodyPr>
          <a:lstStyle/>
          <a:p>
            <a:r>
              <a:rPr lang="fr-FR" sz="3200" b="1" dirty="0"/>
              <a:t>Convention dentaire 2018-2023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7340"/>
            <a:ext cx="8579296" cy="36998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/>
              <a:t>Réorientation de la médecine bucco-dentaire vers la prévention et la conservation de la dent 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Investissement de 1,2 </a:t>
            </a:r>
            <a:r>
              <a:rPr lang="fr-FR" sz="3200" b="1" dirty="0" smtClean="0"/>
              <a:t>milliards </a:t>
            </a:r>
            <a:r>
              <a:rPr lang="fr-FR" sz="3200" b="1" dirty="0"/>
              <a:t>d’euros sur 5 ans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144016" cy="180000"/>
          </a:xfrm>
        </p:spPr>
        <p:txBody>
          <a:bodyPr/>
          <a:lstStyle/>
          <a:p>
            <a:r>
              <a:rPr lang="fr-FR" dirty="0" smtClean="0"/>
              <a:t>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66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merci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de votre attention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499992" y="5377780"/>
            <a:ext cx="216024" cy="180000"/>
          </a:xfrm>
        </p:spPr>
        <p:txBody>
          <a:bodyPr/>
          <a:lstStyle/>
          <a:p>
            <a:r>
              <a:rPr lang="fr-FR" dirty="0" smtClean="0"/>
              <a:t>70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605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1196"/>
            <a:ext cx="8229600" cy="828700"/>
          </a:xfrm>
        </p:spPr>
        <p:txBody>
          <a:bodyPr>
            <a:normAutofit/>
          </a:bodyPr>
          <a:lstStyle/>
          <a:p>
            <a:r>
              <a:rPr lang="fr-FR" sz="3200" b="1" dirty="0"/>
              <a:t>Trois objectifs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73324"/>
            <a:ext cx="8892480" cy="38439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Faire évoluer le modèle économique des chirurgiens-dentistes par un nouvel équilibre entre soins conservateurs et actes prothétiques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Favoriser l’accès aux soins des patients en réduisant le reste à charge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Encourager la prévention, la qualité et l’innovation en matière de soins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144016" cy="180000"/>
          </a:xfrm>
        </p:spPr>
        <p:txBody>
          <a:bodyPr/>
          <a:lstStyle/>
          <a:p>
            <a:r>
              <a:rPr lang="fr-FR" dirty="0" smtClean="0"/>
              <a:t>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597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1196"/>
            <a:ext cx="8229600" cy="864096"/>
          </a:xfrm>
        </p:spPr>
        <p:txBody>
          <a:bodyPr>
            <a:normAutofit/>
          </a:bodyPr>
          <a:lstStyle/>
          <a:p>
            <a:r>
              <a:rPr lang="fr-FR" sz="3600" b="1" dirty="0"/>
              <a:t>Mise en place </a:t>
            </a:r>
            <a:r>
              <a:rPr lang="fr-FR" sz="3600" b="1" u="sng" dirty="0" smtClean="0"/>
              <a:t>progressive </a:t>
            </a:r>
            <a:r>
              <a:rPr lang="fr-FR" sz="3600" b="1" dirty="0" smtClean="0"/>
              <a:t>des </a:t>
            </a:r>
            <a:r>
              <a:rPr lang="fr-FR" sz="3600" b="1" dirty="0"/>
              <a:t>mesures </a:t>
            </a:r>
            <a:endParaRPr lang="fr-FR" sz="3600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9308"/>
            <a:ext cx="8579296" cy="3987924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2019 </a:t>
            </a:r>
            <a:r>
              <a:rPr lang="fr-FR" dirty="0" smtClean="0"/>
              <a:t>= Application des premières </a:t>
            </a:r>
            <a:r>
              <a:rPr lang="fr-FR" dirty="0"/>
              <a:t>revalorisations tarifaires et </a:t>
            </a:r>
            <a:r>
              <a:rPr lang="fr-FR" dirty="0" smtClean="0"/>
              <a:t>des </a:t>
            </a:r>
            <a:r>
              <a:rPr lang="fr-FR" dirty="0"/>
              <a:t>premiers plafonnements </a:t>
            </a:r>
            <a:r>
              <a:rPr lang="fr-FR" dirty="0" smtClean="0"/>
              <a:t>d’actes </a:t>
            </a:r>
            <a:r>
              <a:rPr lang="fr-FR" dirty="0"/>
              <a:t>avec reste à charge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2020 et 2021 </a:t>
            </a:r>
            <a:r>
              <a:rPr lang="fr-FR" dirty="0" smtClean="0"/>
              <a:t>= Entrée en vigueur des mesures </a:t>
            </a:r>
            <a:r>
              <a:rPr lang="fr-FR" dirty="0"/>
              <a:t>de maîtrise du reste à charge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Un suivi annuel et des clauses de sauvegarde sont prévus </a:t>
            </a:r>
            <a:r>
              <a:rPr lang="fr-FR" dirty="0" smtClean="0"/>
              <a:t>afin d’ajuster les paramètres de la réforme en </a:t>
            </a:r>
            <a:r>
              <a:rPr lang="fr-FR" dirty="0"/>
              <a:t>fonction des pratiques tarifaires et des impacts économiques qui seront observés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572000" y="5377780"/>
            <a:ext cx="144016" cy="180000"/>
          </a:xfrm>
        </p:spPr>
        <p:txBody>
          <a:bodyPr/>
          <a:lstStyle/>
          <a:p>
            <a:r>
              <a:rPr lang="fr-FR" dirty="0" smtClean="0"/>
              <a:t>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904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Nuancier AM 1">
      <a:dk1>
        <a:srgbClr val="323232"/>
      </a:dk1>
      <a:lt1>
        <a:sysClr val="window" lastClr="FFFFFF"/>
      </a:lt1>
      <a:dk2>
        <a:srgbClr val="00457F"/>
      </a:dk2>
      <a:lt2>
        <a:srgbClr val="F2F2F2"/>
      </a:lt2>
      <a:accent1>
        <a:srgbClr val="005CA9"/>
      </a:accent1>
      <a:accent2>
        <a:srgbClr val="609DC6"/>
      </a:accent2>
      <a:accent3>
        <a:srgbClr val="80BD01"/>
      </a:accent3>
      <a:accent4>
        <a:srgbClr val="B7D775"/>
      </a:accent4>
      <a:accent5>
        <a:srgbClr val="95D3C4"/>
      </a:accent5>
      <a:accent6>
        <a:srgbClr val="97C6C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3936</TotalTime>
  <Words>3516</Words>
  <Application>Microsoft Office PowerPoint</Application>
  <PresentationFormat>Affichage à l'écran (16:10)</PresentationFormat>
  <Paragraphs>984</Paragraphs>
  <Slides>70</Slides>
  <Notes>38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70</vt:i4>
      </vt:variant>
    </vt:vector>
  </HeadingPairs>
  <TitlesOfParts>
    <vt:vector size="71" baseType="lpstr">
      <vt:lpstr>Conception personnalisée</vt:lpstr>
      <vt:lpstr>Présentation PowerPoint</vt:lpstr>
      <vt:lpstr>Plan de la présentation</vt:lpstr>
      <vt:lpstr>Convention dentaire 2018-2023</vt:lpstr>
      <vt:lpstr>Historique des négociations</vt:lpstr>
      <vt:lpstr>Historique des négociations</vt:lpstr>
      <vt:lpstr>Après 2 ans de négociations</vt:lpstr>
      <vt:lpstr>Convention dentaire 2018-2023</vt:lpstr>
      <vt:lpstr>Trois objectifs </vt:lpstr>
      <vt:lpstr>Mise en place progressive des mesures </vt:lpstr>
      <vt:lpstr>Convention dentaire 2018-2023</vt:lpstr>
      <vt:lpstr>Revalorisation des actes </vt:lpstr>
      <vt:lpstr>Valorisation des actes </vt:lpstr>
      <vt:lpstr>Valorisation des actes </vt:lpstr>
      <vt:lpstr>Prise en charge de patients en situation spécifique</vt:lpstr>
      <vt:lpstr>Convention dentaire 2018-2023</vt:lpstr>
      <vt:lpstr>Exemple de revalorisation tarifaire</vt:lpstr>
      <vt:lpstr>Exemple de revalorisation tarifaire</vt:lpstr>
      <vt:lpstr>Exemple de revalorisation tarifaire</vt:lpstr>
      <vt:lpstr>Exemple de revalorisation tarifaire</vt:lpstr>
      <vt:lpstr>Exemple de revalorisation tarifaire</vt:lpstr>
      <vt:lpstr>Convention dentaire 2018-2023</vt:lpstr>
      <vt:lpstr>Précision sur la terminologie </vt:lpstr>
      <vt:lpstr>Au 01/04/19  création de plafonds</vt:lpstr>
      <vt:lpstr>Au 01/01/20 création des 3 paniers de soins </vt:lpstr>
      <vt:lpstr>Répartition par paniers des actes prothétiques réalisés aujourd’hui</vt:lpstr>
      <vt:lpstr>REPARTITION DES ACTES PROTHETIQUES DANS LES 3 PANIERS</vt:lpstr>
      <vt:lpstr>Calendrier de mise en œuvre </vt:lpstr>
      <vt:lpstr>Convention dentaire 2018-2023</vt:lpstr>
      <vt:lpstr>Inlay-onlay</vt:lpstr>
      <vt:lpstr>Convention dentaire 2018-2023</vt:lpstr>
      <vt:lpstr>Différenciation des actes prothétiques</vt:lpstr>
      <vt:lpstr>Nouveaux codes CCAM pour couronne dentoportée </vt:lpstr>
      <vt:lpstr>Base de remboursement et plafonds pour couronne dentoportée </vt:lpstr>
      <vt:lpstr>Convention dentaire 2018-2023</vt:lpstr>
      <vt:lpstr>Distinction matériau et localisation pour la couronne dentoportée :  </vt:lpstr>
      <vt:lpstr>Couronne dentoportée : 8 nouveaux codes au 01/04/19  HBLD643, HBLD491, HBLD734, HBLD350, HBLD073, HBLD680, HBLD158, HBLD403</vt:lpstr>
      <vt:lpstr>Couronne transitoire : 3 nouveaux codes au 01/04/19  HBLD490, HBLD724, HBLD486</vt:lpstr>
      <vt:lpstr>Inlay-core : 3 nouveaux codes au 01/04/19  HBLD090, HBLD745,HBLD245</vt:lpstr>
      <vt:lpstr>Base de remboursement des actes CCAM au 01/04/19</vt:lpstr>
      <vt:lpstr>Couronne dentoportée:plafonds prothétiques du 01/04/19 au 31/12/19</vt:lpstr>
      <vt:lpstr>Couronne transitoire : plafonds prothétiques au  01/04/19</vt:lpstr>
      <vt:lpstr>Inlay-core : plafonds prothétiques du 01/04/19 au 31/12/19 </vt:lpstr>
      <vt:lpstr>Couronne dentoportée au 01/04/19   </vt:lpstr>
      <vt:lpstr>Couronne transitoire au 01/04/19  </vt:lpstr>
      <vt:lpstr>Inlay-core au 01/04/19</vt:lpstr>
      <vt:lpstr>Convention dentaire 2018-2023</vt:lpstr>
      <vt:lpstr>Couronnes dentoportées réparties dans 3 paniers en 2020</vt:lpstr>
      <vt:lpstr>Couronne dentoportée : Base de remboursement au 01/01/20</vt:lpstr>
      <vt:lpstr>Couronne dentoportée : plafonds prothétiques au 01/01/20</vt:lpstr>
      <vt:lpstr>Inlay-core : plafonds prothétiques au 01/01/20</vt:lpstr>
      <vt:lpstr>Couronne dentoportée au 01/01/20</vt:lpstr>
      <vt:lpstr>Inlay-core au 01/01/20 </vt:lpstr>
      <vt:lpstr>Convention dentaire 2018-2023</vt:lpstr>
      <vt:lpstr>Nouveaux codes CCAM pour les bridges </vt:lpstr>
      <vt:lpstr>Nouveaux codes CCAM pour les bridges au 01/04/19</vt:lpstr>
      <vt:lpstr>Bridge : plafonds prothétiques au 01/04/19</vt:lpstr>
      <vt:lpstr>Bridge : plafonds prothétiques au 01/01/21</vt:lpstr>
      <vt:lpstr>Convention dentaire 2018-2023</vt:lpstr>
      <vt:lpstr>Prothèse adjointe et réparations</vt:lpstr>
      <vt:lpstr>Prothèse adjointe et plafonds</vt:lpstr>
      <vt:lpstr>Convention dentaire 2018-2023</vt:lpstr>
      <vt:lpstr>DEVIS</vt:lpstr>
      <vt:lpstr>Convention dentaire 2018</vt:lpstr>
      <vt:lpstr>Panier CMUC  / ACS : en attente des négociations</vt:lpstr>
      <vt:lpstr>Convention dentaire 2018</vt:lpstr>
      <vt:lpstr>SUIVI DE L’ACCORD CONVENTIONNEL</vt:lpstr>
      <vt:lpstr>SUIVI DE L’ACCORD CONVENTIONNEL</vt:lpstr>
      <vt:lpstr>Convention dentaire 2018-2023</vt:lpstr>
      <vt:lpstr>OUTILS D’ACCOMPAGNEMENT </vt:lpstr>
      <vt:lpstr>merci</vt:lpstr>
    </vt:vector>
  </TitlesOfParts>
  <Company>CNAMTS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DRSM Ile-de-France</dc:creator>
  <cp:lastModifiedBy>BOUNET-01521</cp:lastModifiedBy>
  <cp:revision>439</cp:revision>
  <cp:lastPrinted>2018-12-17T10:59:25Z</cp:lastPrinted>
  <dcterms:created xsi:type="dcterms:W3CDTF">2016-01-07T06:50:06Z</dcterms:created>
  <dcterms:modified xsi:type="dcterms:W3CDTF">2019-02-01T10:40:45Z</dcterms:modified>
</cp:coreProperties>
</file>